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0" r:id="rId4"/>
    <p:sldMasterId id="2147483693" r:id="rId5"/>
    <p:sldMasterId id="2147483699" r:id="rId6"/>
    <p:sldMasterId id="2147483705" r:id="rId7"/>
  </p:sldMasterIdLst>
  <p:notesMasterIdLst>
    <p:notesMasterId r:id="rId21"/>
  </p:notesMasterIdLst>
  <p:handoutMasterIdLst>
    <p:handoutMasterId r:id="rId22"/>
  </p:handoutMasterIdLst>
  <p:sldIdLst>
    <p:sldId id="256" r:id="rId8"/>
    <p:sldId id="260" r:id="rId9"/>
    <p:sldId id="266" r:id="rId10"/>
    <p:sldId id="259" r:id="rId11"/>
    <p:sldId id="272" r:id="rId12"/>
    <p:sldId id="273" r:id="rId13"/>
    <p:sldId id="276" r:id="rId14"/>
    <p:sldId id="277" r:id="rId15"/>
    <p:sldId id="278" r:id="rId16"/>
    <p:sldId id="279" r:id="rId17"/>
    <p:sldId id="280" r:id="rId18"/>
    <p:sldId id="274" r:id="rId19"/>
    <p:sldId id="275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llio-Meriläinen Pilvi" initials="KP" lastIdx="7" clrIdx="0">
    <p:extLst>
      <p:ext uri="{19B8F6BF-5375-455C-9EA6-DF929625EA0E}">
        <p15:presenceInfo xmlns:p15="http://schemas.microsoft.com/office/powerpoint/2012/main" userId="S::pilvi.kallio-merilainen@jarvenpaa.fi::7a834f59-6881-4703-8552-b1d475e088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9D5"/>
    <a:srgbClr val="5EC1A4"/>
    <a:srgbClr val="46A183"/>
    <a:srgbClr val="F5CB2F"/>
    <a:srgbClr val="D0EBED"/>
    <a:srgbClr val="00A6BB"/>
    <a:srgbClr val="399077"/>
    <a:srgbClr val="90D3CD"/>
    <a:srgbClr val="59B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10FEE9-D7FC-4A27-A18B-4EB302D4442E}" v="3221" dt="2022-02-17T17:28:44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nkanen Tuomas" userId="34bf901d-9d65-4b69-a676-92a683448919" providerId="ADAL" clId="{7024E57C-E1C5-4A0C-94FA-F087FB3E1024}"/>
    <pc:docChg chg="custSel modSld">
      <pc:chgData name="Tenkanen Tuomas" userId="34bf901d-9d65-4b69-a676-92a683448919" providerId="ADAL" clId="{7024E57C-E1C5-4A0C-94FA-F087FB3E1024}" dt="2022-02-17T16:26:19.231" v="1832" actId="20577"/>
      <pc:docMkLst>
        <pc:docMk/>
      </pc:docMkLst>
      <pc:sldChg chg="modSp mod">
        <pc:chgData name="Tenkanen Tuomas" userId="34bf901d-9d65-4b69-a676-92a683448919" providerId="ADAL" clId="{7024E57C-E1C5-4A0C-94FA-F087FB3E1024}" dt="2022-01-21T13:03:48.501" v="1" actId="20577"/>
        <pc:sldMkLst>
          <pc:docMk/>
          <pc:sldMk cId="1307658449" sldId="273"/>
        </pc:sldMkLst>
        <pc:spChg chg="mod">
          <ac:chgData name="Tenkanen Tuomas" userId="34bf901d-9d65-4b69-a676-92a683448919" providerId="ADAL" clId="{7024E57C-E1C5-4A0C-94FA-F087FB3E1024}" dt="2022-01-21T13:03:48.501" v="1" actId="20577"/>
          <ac:spMkLst>
            <pc:docMk/>
            <pc:sldMk cId="1307658449" sldId="273"/>
            <ac:spMk id="2" creationId="{5EFA98E6-ACF3-4022-BEE4-675D2EA62D26}"/>
          </ac:spMkLst>
        </pc:spChg>
      </pc:sldChg>
      <pc:sldChg chg="modSp mod">
        <pc:chgData name="Tenkanen Tuomas" userId="34bf901d-9d65-4b69-a676-92a683448919" providerId="ADAL" clId="{7024E57C-E1C5-4A0C-94FA-F087FB3E1024}" dt="2022-01-21T13:04:22.808" v="2" actId="20577"/>
        <pc:sldMkLst>
          <pc:docMk/>
          <pc:sldMk cId="16766546" sldId="274"/>
        </pc:sldMkLst>
        <pc:spChg chg="mod">
          <ac:chgData name="Tenkanen Tuomas" userId="34bf901d-9d65-4b69-a676-92a683448919" providerId="ADAL" clId="{7024E57C-E1C5-4A0C-94FA-F087FB3E1024}" dt="2022-01-21T13:04:22.808" v="2" actId="20577"/>
          <ac:spMkLst>
            <pc:docMk/>
            <pc:sldMk cId="16766546" sldId="274"/>
            <ac:spMk id="2" creationId="{1B905645-8B71-46C7-B447-540DC204007A}"/>
          </ac:spMkLst>
        </pc:spChg>
      </pc:sldChg>
      <pc:sldChg chg="modSp mod">
        <pc:chgData name="Tenkanen Tuomas" userId="34bf901d-9d65-4b69-a676-92a683448919" providerId="ADAL" clId="{7024E57C-E1C5-4A0C-94FA-F087FB3E1024}" dt="2022-02-17T16:26:19.231" v="1832" actId="20577"/>
        <pc:sldMkLst>
          <pc:docMk/>
          <pc:sldMk cId="2903102388" sldId="278"/>
        </pc:sldMkLst>
        <pc:spChg chg="mod">
          <ac:chgData name="Tenkanen Tuomas" userId="34bf901d-9d65-4b69-a676-92a683448919" providerId="ADAL" clId="{7024E57C-E1C5-4A0C-94FA-F087FB3E1024}" dt="2022-02-17T16:26:19.231" v="1832" actId="20577"/>
          <ac:spMkLst>
            <pc:docMk/>
            <pc:sldMk cId="2903102388" sldId="278"/>
            <ac:spMk id="2" creationId="{2D0DF248-D803-47DD-80E3-1D4DDF5C0D8E}"/>
          </ac:spMkLst>
        </pc:spChg>
        <pc:spChg chg="mod">
          <ac:chgData name="Tenkanen Tuomas" userId="34bf901d-9d65-4b69-a676-92a683448919" providerId="ADAL" clId="{7024E57C-E1C5-4A0C-94FA-F087FB3E1024}" dt="2022-02-17T16:06:47.999" v="1792"/>
          <ac:spMkLst>
            <pc:docMk/>
            <pc:sldMk cId="2903102388" sldId="278"/>
            <ac:spMk id="3" creationId="{6A24849F-E439-4D1C-8BDE-1727BAA98097}"/>
          </ac:spMkLst>
        </pc:spChg>
        <pc:spChg chg="mod">
          <ac:chgData name="Tenkanen Tuomas" userId="34bf901d-9d65-4b69-a676-92a683448919" providerId="ADAL" clId="{7024E57C-E1C5-4A0C-94FA-F087FB3E1024}" dt="2022-02-17T15:39:31.056" v="877" actId="1076"/>
          <ac:spMkLst>
            <pc:docMk/>
            <pc:sldMk cId="2903102388" sldId="278"/>
            <ac:spMk id="4" creationId="{11C7D39B-28E6-4D26-A4FC-22D25634074B}"/>
          </ac:spMkLst>
        </pc:spChg>
      </pc:sldChg>
    </pc:docChg>
  </pc:docChgLst>
  <pc:docChgLst>
    <pc:chgData name="Inkinen Tiina" userId="S::tiina.inkinen@jarvenpaa.fi::b2a92da2-4826-4907-915a-38df066a1095" providerId="AD" clId="Web-{654FF9EA-02FF-D708-10C9-AEDA77A8AA25}"/>
    <pc:docChg chg="modSld">
      <pc:chgData name="Inkinen Tiina" userId="S::tiina.inkinen@jarvenpaa.fi::b2a92da2-4826-4907-915a-38df066a1095" providerId="AD" clId="Web-{654FF9EA-02FF-D708-10C9-AEDA77A8AA25}" dt="2022-02-17T16:16:36.475" v="131" actId="20577"/>
      <pc:docMkLst>
        <pc:docMk/>
      </pc:docMkLst>
      <pc:sldChg chg="modSp">
        <pc:chgData name="Inkinen Tiina" userId="S::tiina.inkinen@jarvenpaa.fi::b2a92da2-4826-4907-915a-38df066a1095" providerId="AD" clId="Web-{654FF9EA-02FF-D708-10C9-AEDA77A8AA25}" dt="2022-02-17T16:16:36.475" v="131" actId="20577"/>
        <pc:sldMkLst>
          <pc:docMk/>
          <pc:sldMk cId="505653559" sldId="277"/>
        </pc:sldMkLst>
        <pc:spChg chg="mod">
          <ac:chgData name="Inkinen Tiina" userId="S::tiina.inkinen@jarvenpaa.fi::b2a92da2-4826-4907-915a-38df066a1095" providerId="AD" clId="Web-{654FF9EA-02FF-D708-10C9-AEDA77A8AA25}" dt="2022-02-17T16:14:55.566" v="53" actId="20577"/>
          <ac:spMkLst>
            <pc:docMk/>
            <pc:sldMk cId="505653559" sldId="277"/>
            <ac:spMk id="2" creationId="{7FCFB3C3-4DD3-40A0-965B-96A4A1AC1E94}"/>
          </ac:spMkLst>
        </pc:spChg>
        <pc:spChg chg="mod">
          <ac:chgData name="Inkinen Tiina" userId="S::tiina.inkinen@jarvenpaa.fi::b2a92da2-4826-4907-915a-38df066a1095" providerId="AD" clId="Web-{654FF9EA-02FF-D708-10C9-AEDA77A8AA25}" dt="2022-02-17T16:16:36.475" v="131" actId="20577"/>
          <ac:spMkLst>
            <pc:docMk/>
            <pc:sldMk cId="505653559" sldId="277"/>
            <ac:spMk id="3" creationId="{758CADE2-2229-4132-B197-8F45CF9B06B4}"/>
          </ac:spMkLst>
        </pc:spChg>
      </pc:sldChg>
    </pc:docChg>
  </pc:docChgLst>
  <pc:docChgLst>
    <pc:chgData name="Kallio-Meriläinen Pilvi" userId="7a834f59-6881-4703-8552-b1d475e08883" providerId="ADAL" clId="{C910FEE9-D7FC-4A27-A18B-4EB302D4442E}"/>
    <pc:docChg chg="undo custSel addSld modSld">
      <pc:chgData name="Kallio-Meriläinen Pilvi" userId="7a834f59-6881-4703-8552-b1d475e08883" providerId="ADAL" clId="{C910FEE9-D7FC-4A27-A18B-4EB302D4442E}" dt="2022-03-08T09:20:19.540" v="7841" actId="207"/>
      <pc:docMkLst>
        <pc:docMk/>
      </pc:docMkLst>
      <pc:sldChg chg="modSp mod">
        <pc:chgData name="Kallio-Meriläinen Pilvi" userId="7a834f59-6881-4703-8552-b1d475e08883" providerId="ADAL" clId="{C910FEE9-D7FC-4A27-A18B-4EB302D4442E}" dt="2022-01-11T09:33:51.938" v="37" actId="20577"/>
        <pc:sldMkLst>
          <pc:docMk/>
          <pc:sldMk cId="3685142691" sldId="256"/>
        </pc:sldMkLst>
        <pc:spChg chg="mod">
          <ac:chgData name="Kallio-Meriläinen Pilvi" userId="7a834f59-6881-4703-8552-b1d475e08883" providerId="ADAL" clId="{C910FEE9-D7FC-4A27-A18B-4EB302D4442E}" dt="2022-01-11T09:33:51.938" v="37" actId="20577"/>
          <ac:spMkLst>
            <pc:docMk/>
            <pc:sldMk cId="3685142691" sldId="256"/>
            <ac:spMk id="10" creationId="{9B504B91-485F-4A41-95C1-7F1EBC1A7445}"/>
          </ac:spMkLst>
        </pc:spChg>
      </pc:sldChg>
      <pc:sldChg chg="modSp mod">
        <pc:chgData name="Kallio-Meriläinen Pilvi" userId="7a834f59-6881-4703-8552-b1d475e08883" providerId="ADAL" clId="{C910FEE9-D7FC-4A27-A18B-4EB302D4442E}" dt="2022-01-11T09:44:48.955" v="69" actId="20577"/>
        <pc:sldMkLst>
          <pc:docMk/>
          <pc:sldMk cId="2159393031" sldId="259"/>
        </pc:sldMkLst>
        <pc:spChg chg="mod">
          <ac:chgData name="Kallio-Meriläinen Pilvi" userId="7a834f59-6881-4703-8552-b1d475e08883" providerId="ADAL" clId="{C910FEE9-D7FC-4A27-A18B-4EB302D4442E}" dt="2022-01-11T09:44:48.955" v="69" actId="20577"/>
          <ac:spMkLst>
            <pc:docMk/>
            <pc:sldMk cId="2159393031" sldId="259"/>
            <ac:spMk id="16" creationId="{E0EE9AA2-1A2F-1140-BB5B-56D69F55FCAF}"/>
          </ac:spMkLst>
        </pc:spChg>
      </pc:sldChg>
      <pc:sldChg chg="modSp mod">
        <pc:chgData name="Kallio-Meriläinen Pilvi" userId="7a834f59-6881-4703-8552-b1d475e08883" providerId="ADAL" clId="{C910FEE9-D7FC-4A27-A18B-4EB302D4442E}" dt="2022-01-11T10:25:37.302" v="129"/>
        <pc:sldMkLst>
          <pc:docMk/>
          <pc:sldMk cId="1868424508" sldId="260"/>
        </pc:sldMkLst>
        <pc:graphicFrameChg chg="mod modGraphic">
          <ac:chgData name="Kallio-Meriläinen Pilvi" userId="7a834f59-6881-4703-8552-b1d475e08883" providerId="ADAL" clId="{C910FEE9-D7FC-4A27-A18B-4EB302D4442E}" dt="2022-01-11T10:25:37.302" v="129"/>
          <ac:graphicFrameMkLst>
            <pc:docMk/>
            <pc:sldMk cId="1868424508" sldId="260"/>
            <ac:graphicFrameMk id="9" creationId="{A23DF5D0-C530-492D-A449-B116CE312F16}"/>
          </ac:graphicFrameMkLst>
        </pc:graphicFrameChg>
      </pc:sldChg>
      <pc:sldChg chg="modSp mod">
        <pc:chgData name="Kallio-Meriläinen Pilvi" userId="7a834f59-6881-4703-8552-b1d475e08883" providerId="ADAL" clId="{C910FEE9-D7FC-4A27-A18B-4EB302D4442E}" dt="2022-01-11T09:53:09.551" v="103" actId="20577"/>
        <pc:sldMkLst>
          <pc:docMk/>
          <pc:sldMk cId="4170146082" sldId="272"/>
        </pc:sldMkLst>
        <pc:spChg chg="mod">
          <ac:chgData name="Kallio-Meriläinen Pilvi" userId="7a834f59-6881-4703-8552-b1d475e08883" providerId="ADAL" clId="{C910FEE9-D7FC-4A27-A18B-4EB302D4442E}" dt="2022-01-11T09:53:09.551" v="103" actId="20577"/>
          <ac:spMkLst>
            <pc:docMk/>
            <pc:sldMk cId="4170146082" sldId="272"/>
            <ac:spMk id="8" creationId="{BF7E18CB-7E9A-264D-B306-16C848B68A2D}"/>
          </ac:spMkLst>
        </pc:spChg>
      </pc:sldChg>
      <pc:sldChg chg="modSp new mod addCm delCm modCm modNotesTx">
        <pc:chgData name="Kallio-Meriläinen Pilvi" userId="7a834f59-6881-4703-8552-b1d475e08883" providerId="ADAL" clId="{C910FEE9-D7FC-4A27-A18B-4EB302D4442E}" dt="2022-02-17T14:07:04.438" v="4248" actId="20577"/>
        <pc:sldMkLst>
          <pc:docMk/>
          <pc:sldMk cId="1307658449" sldId="273"/>
        </pc:sldMkLst>
        <pc:spChg chg="mod">
          <ac:chgData name="Kallio-Meriläinen Pilvi" userId="7a834f59-6881-4703-8552-b1d475e08883" providerId="ADAL" clId="{C910FEE9-D7FC-4A27-A18B-4EB302D4442E}" dt="2022-02-17T14:03:37.456" v="4200" actId="20577"/>
          <ac:spMkLst>
            <pc:docMk/>
            <pc:sldMk cId="1307658449" sldId="273"/>
            <ac:spMk id="2" creationId="{5EFA98E6-ACF3-4022-BEE4-675D2EA62D26}"/>
          </ac:spMkLst>
        </pc:spChg>
        <pc:spChg chg="mod">
          <ac:chgData name="Kallio-Meriläinen Pilvi" userId="7a834f59-6881-4703-8552-b1d475e08883" providerId="ADAL" clId="{C910FEE9-D7FC-4A27-A18B-4EB302D4442E}" dt="2022-01-21T12:41:31.874" v="183" actId="20577"/>
          <ac:spMkLst>
            <pc:docMk/>
            <pc:sldMk cId="1307658449" sldId="273"/>
            <ac:spMk id="3" creationId="{421B1FF8-91F6-42D9-BB55-69CBA8DA5E3F}"/>
          </ac:spMkLst>
        </pc:spChg>
        <pc:spChg chg="mod">
          <ac:chgData name="Kallio-Meriläinen Pilvi" userId="7a834f59-6881-4703-8552-b1d475e08883" providerId="ADAL" clId="{C910FEE9-D7FC-4A27-A18B-4EB302D4442E}" dt="2022-02-15T14:11:30.525" v="3327" actId="20577"/>
          <ac:spMkLst>
            <pc:docMk/>
            <pc:sldMk cId="1307658449" sldId="273"/>
            <ac:spMk id="6" creationId="{094A7C7C-5329-4D1E-BD71-0F2D435A16E7}"/>
          </ac:spMkLst>
        </pc:spChg>
      </pc:sldChg>
      <pc:sldChg chg="modSp new mod">
        <pc:chgData name="Kallio-Meriläinen Pilvi" userId="7a834f59-6881-4703-8552-b1d475e08883" providerId="ADAL" clId="{C910FEE9-D7FC-4A27-A18B-4EB302D4442E}" dt="2022-03-08T09:20:19.540" v="7841" actId="207"/>
        <pc:sldMkLst>
          <pc:docMk/>
          <pc:sldMk cId="16766546" sldId="274"/>
        </pc:sldMkLst>
        <pc:spChg chg="mod">
          <ac:chgData name="Kallio-Meriläinen Pilvi" userId="7a834f59-6881-4703-8552-b1d475e08883" providerId="ADAL" clId="{C910FEE9-D7FC-4A27-A18B-4EB302D4442E}" dt="2022-03-08T09:20:19.540" v="7841" actId="207"/>
          <ac:spMkLst>
            <pc:docMk/>
            <pc:sldMk cId="16766546" sldId="274"/>
            <ac:spMk id="2" creationId="{1B905645-8B71-46C7-B447-540DC204007A}"/>
          </ac:spMkLst>
        </pc:spChg>
        <pc:spChg chg="mod">
          <ac:chgData name="Kallio-Meriläinen Pilvi" userId="7a834f59-6881-4703-8552-b1d475e08883" providerId="ADAL" clId="{C910FEE9-D7FC-4A27-A18B-4EB302D4442E}" dt="2022-01-21T12:55:27.449" v="1578" actId="20577"/>
          <ac:spMkLst>
            <pc:docMk/>
            <pc:sldMk cId="16766546" sldId="274"/>
            <ac:spMk id="3" creationId="{EF2370F8-32A4-45E3-A848-2A526E8B81D7}"/>
          </ac:spMkLst>
        </pc:spChg>
      </pc:sldChg>
      <pc:sldChg chg="modSp add mod">
        <pc:chgData name="Kallio-Meriläinen Pilvi" userId="7a834f59-6881-4703-8552-b1d475e08883" providerId="ADAL" clId="{C910FEE9-D7FC-4A27-A18B-4EB302D4442E}" dt="2022-01-21T12:56:11.027" v="1675" actId="20577"/>
        <pc:sldMkLst>
          <pc:docMk/>
          <pc:sldMk cId="1093197558" sldId="275"/>
        </pc:sldMkLst>
        <pc:spChg chg="mod">
          <ac:chgData name="Kallio-Meriläinen Pilvi" userId="7a834f59-6881-4703-8552-b1d475e08883" providerId="ADAL" clId="{C910FEE9-D7FC-4A27-A18B-4EB302D4442E}" dt="2022-01-21T12:56:11.027" v="1675" actId="20577"/>
          <ac:spMkLst>
            <pc:docMk/>
            <pc:sldMk cId="1093197558" sldId="275"/>
            <ac:spMk id="2" creationId="{1B905645-8B71-46C7-B447-540DC204007A}"/>
          </ac:spMkLst>
        </pc:spChg>
        <pc:spChg chg="mod">
          <ac:chgData name="Kallio-Meriläinen Pilvi" userId="7a834f59-6881-4703-8552-b1d475e08883" providerId="ADAL" clId="{C910FEE9-D7FC-4A27-A18B-4EB302D4442E}" dt="2022-01-21T12:56:03.288" v="1670" actId="20577"/>
          <ac:spMkLst>
            <pc:docMk/>
            <pc:sldMk cId="1093197558" sldId="275"/>
            <ac:spMk id="3" creationId="{EF2370F8-32A4-45E3-A848-2A526E8B81D7}"/>
          </ac:spMkLst>
        </pc:spChg>
      </pc:sldChg>
      <pc:sldChg chg="modSp new mod modShow">
        <pc:chgData name="Kallio-Meriläinen Pilvi" userId="7a834f59-6881-4703-8552-b1d475e08883" providerId="ADAL" clId="{C910FEE9-D7FC-4A27-A18B-4EB302D4442E}" dt="2022-02-17T14:37:01.136" v="4393" actId="20577"/>
        <pc:sldMkLst>
          <pc:docMk/>
          <pc:sldMk cId="844340222" sldId="276"/>
        </pc:sldMkLst>
        <pc:spChg chg="mod">
          <ac:chgData name="Kallio-Meriläinen Pilvi" userId="7a834f59-6881-4703-8552-b1d475e08883" providerId="ADAL" clId="{C910FEE9-D7FC-4A27-A18B-4EB302D4442E}" dt="2022-02-17T14:37:01.136" v="4393" actId="20577"/>
          <ac:spMkLst>
            <pc:docMk/>
            <pc:sldMk cId="844340222" sldId="276"/>
            <ac:spMk id="2" creationId="{3873C1EC-9466-4D68-991C-352687F7D07A}"/>
          </ac:spMkLst>
        </pc:spChg>
        <pc:spChg chg="mod">
          <ac:chgData name="Kallio-Meriläinen Pilvi" userId="7a834f59-6881-4703-8552-b1d475e08883" providerId="ADAL" clId="{C910FEE9-D7FC-4A27-A18B-4EB302D4442E}" dt="2022-02-15T14:15:46.873" v="3770" actId="20577"/>
          <ac:spMkLst>
            <pc:docMk/>
            <pc:sldMk cId="844340222" sldId="276"/>
            <ac:spMk id="3" creationId="{C08A8270-049D-4A79-8403-DB4CBCBFEA47}"/>
          </ac:spMkLst>
        </pc:spChg>
        <pc:spChg chg="mod">
          <ac:chgData name="Kallio-Meriläinen Pilvi" userId="7a834f59-6881-4703-8552-b1d475e08883" providerId="ADAL" clId="{C910FEE9-D7FC-4A27-A18B-4EB302D4442E}" dt="2022-02-15T14:02:51.903" v="1836" actId="20577"/>
          <ac:spMkLst>
            <pc:docMk/>
            <pc:sldMk cId="844340222" sldId="276"/>
            <ac:spMk id="4" creationId="{E3BC83B9-05D1-44CA-9A06-0CCB02739A89}"/>
          </ac:spMkLst>
        </pc:spChg>
      </pc:sldChg>
      <pc:sldChg chg="modSp new mod">
        <pc:chgData name="Kallio-Meriläinen Pilvi" userId="7a834f59-6881-4703-8552-b1d475e08883" providerId="ADAL" clId="{C910FEE9-D7FC-4A27-A18B-4EB302D4442E}" dt="2022-02-17T14:04:42.003" v="4246" actId="20577"/>
        <pc:sldMkLst>
          <pc:docMk/>
          <pc:sldMk cId="505653559" sldId="277"/>
        </pc:sldMkLst>
        <pc:spChg chg="mod">
          <ac:chgData name="Kallio-Meriläinen Pilvi" userId="7a834f59-6881-4703-8552-b1d475e08883" providerId="ADAL" clId="{C910FEE9-D7FC-4A27-A18B-4EB302D4442E}" dt="2022-02-17T14:04:42.003" v="4246" actId="20577"/>
          <ac:spMkLst>
            <pc:docMk/>
            <pc:sldMk cId="505653559" sldId="277"/>
            <ac:spMk id="4" creationId="{0CBF8ADF-F8D4-4D9E-93D0-4A3DBC78B908}"/>
          </ac:spMkLst>
        </pc:spChg>
      </pc:sldChg>
      <pc:sldChg chg="modSp new mod">
        <pc:chgData name="Kallio-Meriläinen Pilvi" userId="7a834f59-6881-4703-8552-b1d475e08883" providerId="ADAL" clId="{C910FEE9-D7FC-4A27-A18B-4EB302D4442E}" dt="2022-02-17T14:04:36.154" v="4235" actId="20577"/>
        <pc:sldMkLst>
          <pc:docMk/>
          <pc:sldMk cId="2903102388" sldId="278"/>
        </pc:sldMkLst>
        <pc:spChg chg="mod">
          <ac:chgData name="Kallio-Meriläinen Pilvi" userId="7a834f59-6881-4703-8552-b1d475e08883" providerId="ADAL" clId="{C910FEE9-D7FC-4A27-A18B-4EB302D4442E}" dt="2022-02-17T14:04:36.154" v="4235" actId="20577"/>
          <ac:spMkLst>
            <pc:docMk/>
            <pc:sldMk cId="2903102388" sldId="278"/>
            <ac:spMk id="4" creationId="{11C7D39B-28E6-4D26-A4FC-22D25634074B}"/>
          </ac:spMkLst>
        </pc:spChg>
      </pc:sldChg>
      <pc:sldChg chg="modSp new mod">
        <pc:chgData name="Kallio-Meriläinen Pilvi" userId="7a834f59-6881-4703-8552-b1d475e08883" providerId="ADAL" clId="{C910FEE9-D7FC-4A27-A18B-4EB302D4442E}" dt="2022-02-17T15:51:22.159" v="6624" actId="20577"/>
        <pc:sldMkLst>
          <pc:docMk/>
          <pc:sldMk cId="444240328" sldId="279"/>
        </pc:sldMkLst>
        <pc:spChg chg="mod">
          <ac:chgData name="Kallio-Meriläinen Pilvi" userId="7a834f59-6881-4703-8552-b1d475e08883" providerId="ADAL" clId="{C910FEE9-D7FC-4A27-A18B-4EB302D4442E}" dt="2022-02-17T15:37:11.827" v="5486" actId="20577"/>
          <ac:spMkLst>
            <pc:docMk/>
            <pc:sldMk cId="444240328" sldId="279"/>
            <ac:spMk id="2" creationId="{5666991C-0714-4BD9-8E91-4B3ACB838547}"/>
          </ac:spMkLst>
        </pc:spChg>
        <pc:spChg chg="mod">
          <ac:chgData name="Kallio-Meriläinen Pilvi" userId="7a834f59-6881-4703-8552-b1d475e08883" providerId="ADAL" clId="{C910FEE9-D7FC-4A27-A18B-4EB302D4442E}" dt="2022-02-17T15:51:22.159" v="6624" actId="20577"/>
          <ac:spMkLst>
            <pc:docMk/>
            <pc:sldMk cId="444240328" sldId="279"/>
            <ac:spMk id="3" creationId="{E64F722F-3A01-4259-A42E-FF0347B9E6C6}"/>
          </ac:spMkLst>
        </pc:spChg>
        <pc:spChg chg="mod">
          <ac:chgData name="Kallio-Meriläinen Pilvi" userId="7a834f59-6881-4703-8552-b1d475e08883" providerId="ADAL" clId="{C910FEE9-D7FC-4A27-A18B-4EB302D4442E}" dt="2022-02-17T15:20:01.689" v="4448" actId="20577"/>
          <ac:spMkLst>
            <pc:docMk/>
            <pc:sldMk cId="444240328" sldId="279"/>
            <ac:spMk id="4" creationId="{AD31C9A1-15B8-419E-9C52-1B116C9AAE7D}"/>
          </ac:spMkLst>
        </pc:spChg>
      </pc:sldChg>
      <pc:sldChg chg="modSp add mod">
        <pc:chgData name="Kallio-Meriläinen Pilvi" userId="7a834f59-6881-4703-8552-b1d475e08883" providerId="ADAL" clId="{C910FEE9-D7FC-4A27-A18B-4EB302D4442E}" dt="2022-02-17T15:55:14.727" v="7284" actId="20577"/>
        <pc:sldMkLst>
          <pc:docMk/>
          <pc:sldMk cId="200096735" sldId="280"/>
        </pc:sldMkLst>
        <pc:spChg chg="mod">
          <ac:chgData name="Kallio-Meriläinen Pilvi" userId="7a834f59-6881-4703-8552-b1d475e08883" providerId="ADAL" clId="{C910FEE9-D7FC-4A27-A18B-4EB302D4442E}" dt="2022-02-17T15:55:14.727" v="7284" actId="20577"/>
          <ac:spMkLst>
            <pc:docMk/>
            <pc:sldMk cId="200096735" sldId="280"/>
            <ac:spMk id="2" creationId="{5666991C-0714-4BD9-8E91-4B3ACB838547}"/>
          </ac:spMkLst>
        </pc:spChg>
        <pc:spChg chg="mod">
          <ac:chgData name="Kallio-Meriläinen Pilvi" userId="7a834f59-6881-4703-8552-b1d475e08883" providerId="ADAL" clId="{C910FEE9-D7FC-4A27-A18B-4EB302D4442E}" dt="2022-02-17T15:51:37.302" v="6627" actId="27636"/>
          <ac:spMkLst>
            <pc:docMk/>
            <pc:sldMk cId="200096735" sldId="280"/>
            <ac:spMk id="3" creationId="{E64F722F-3A01-4259-A42E-FF0347B9E6C6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732EED-7E6C-43E7-9BFB-5CAE654EBF41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79C84139-F8F5-4923-88B3-AB65B2693B23}">
      <dgm:prSet phldrT="[Teksti]"/>
      <dgm:spPr>
        <a:solidFill>
          <a:srgbClr val="F5CB2F"/>
        </a:solidFill>
      </dgm:spPr>
      <dgm:t>
        <a:bodyPr/>
        <a:lstStyle/>
        <a:p>
          <a:r>
            <a:rPr lang="fi-FI">
              <a:solidFill>
                <a:schemeClr val="tx1"/>
              </a:solidFill>
            </a:rPr>
            <a:t>Vaihe 1</a:t>
          </a:r>
        </a:p>
        <a:p>
          <a:r>
            <a:rPr lang="fi-FI">
              <a:solidFill>
                <a:schemeClr val="tx1"/>
              </a:solidFill>
            </a:rPr>
            <a:t>Strategian päivittäminen </a:t>
          </a:r>
        </a:p>
        <a:p>
          <a:endParaRPr lang="fi-FI">
            <a:solidFill>
              <a:schemeClr val="tx1"/>
            </a:solidFill>
          </a:endParaRPr>
        </a:p>
        <a:p>
          <a:endParaRPr lang="fi-FI">
            <a:solidFill>
              <a:schemeClr val="tx1"/>
            </a:solidFill>
          </a:endParaRPr>
        </a:p>
        <a:p>
          <a:r>
            <a:rPr lang="fi-FI">
              <a:solidFill>
                <a:schemeClr val="tx1"/>
              </a:solidFill>
            </a:rPr>
            <a:t>Yhdistykset osallistuvat strategian suunnitteluun.</a:t>
          </a:r>
        </a:p>
      </dgm:t>
    </dgm:pt>
    <dgm:pt modelId="{99D47BC8-2B72-40C0-95F9-32610E6D110D}" type="parTrans" cxnId="{5D81D099-F240-475D-8BE1-380682145AC4}">
      <dgm:prSet/>
      <dgm:spPr/>
      <dgm:t>
        <a:bodyPr/>
        <a:lstStyle/>
        <a:p>
          <a:endParaRPr lang="fi-FI"/>
        </a:p>
      </dgm:t>
    </dgm:pt>
    <dgm:pt modelId="{E561B32C-1E55-4A92-A71D-8733A878B7B1}" type="sibTrans" cxnId="{5D81D099-F240-475D-8BE1-380682145AC4}">
      <dgm:prSet/>
      <dgm:spPr/>
      <dgm:t>
        <a:bodyPr/>
        <a:lstStyle/>
        <a:p>
          <a:endParaRPr lang="fi-FI"/>
        </a:p>
      </dgm:t>
    </dgm:pt>
    <dgm:pt modelId="{E4F8DB4A-70AD-4F6E-B007-157B8085C4FA}">
      <dgm:prSet phldrT="[Teksti]"/>
      <dgm:spPr>
        <a:solidFill>
          <a:srgbClr val="5EC1A4"/>
        </a:solidFill>
      </dgm:spPr>
      <dgm:t>
        <a:bodyPr/>
        <a:lstStyle/>
        <a:p>
          <a:r>
            <a:rPr lang="fi-FI">
              <a:solidFill>
                <a:schemeClr val="bg1"/>
              </a:solidFill>
            </a:rPr>
            <a:t>Vaihe 2: </a:t>
          </a:r>
        </a:p>
        <a:p>
          <a:r>
            <a:rPr lang="fi-FI">
              <a:solidFill>
                <a:schemeClr val="bg1"/>
              </a:solidFill>
            </a:rPr>
            <a:t>Toimeenpano</a:t>
          </a:r>
        </a:p>
        <a:p>
          <a:endParaRPr lang="fi-FI">
            <a:solidFill>
              <a:schemeClr val="bg1"/>
            </a:solidFill>
          </a:endParaRPr>
        </a:p>
        <a:p>
          <a:endParaRPr lang="fi-FI">
            <a:solidFill>
              <a:schemeClr val="bg1"/>
            </a:solidFill>
          </a:endParaRPr>
        </a:p>
        <a:p>
          <a:r>
            <a:rPr lang="fi-FI">
              <a:solidFill>
                <a:schemeClr val="bg1"/>
              </a:solidFill>
            </a:rPr>
            <a:t>Päivitetty strategia alkaa resonoida yhdistystoimintaan.</a:t>
          </a:r>
        </a:p>
      </dgm:t>
    </dgm:pt>
    <dgm:pt modelId="{D4FC3976-72E3-4C0E-84E9-14D9E9BE14A4}" type="parTrans" cxnId="{E0EDC8B6-2BD2-49F5-9BD3-20E7DDB4C529}">
      <dgm:prSet/>
      <dgm:spPr/>
      <dgm:t>
        <a:bodyPr/>
        <a:lstStyle/>
        <a:p>
          <a:endParaRPr lang="fi-FI"/>
        </a:p>
      </dgm:t>
    </dgm:pt>
    <dgm:pt modelId="{C333DA04-E61F-4179-896F-6C102FE1BD8B}" type="sibTrans" cxnId="{E0EDC8B6-2BD2-49F5-9BD3-20E7DDB4C529}">
      <dgm:prSet/>
      <dgm:spPr/>
      <dgm:t>
        <a:bodyPr/>
        <a:lstStyle/>
        <a:p>
          <a:endParaRPr lang="fi-FI"/>
        </a:p>
      </dgm:t>
    </dgm:pt>
    <dgm:pt modelId="{1AD9FE27-7695-4AD6-B9DA-037BE840E277}">
      <dgm:prSet phldrT="[Teksti]"/>
      <dgm:spPr>
        <a:solidFill>
          <a:srgbClr val="66C9D5"/>
        </a:solidFill>
      </dgm:spPr>
      <dgm:t>
        <a:bodyPr/>
        <a:lstStyle/>
        <a:p>
          <a:r>
            <a:rPr lang="fi-FI"/>
            <a:t>Vaihe 3: </a:t>
          </a:r>
        </a:p>
        <a:p>
          <a:r>
            <a:rPr lang="fi-FI"/>
            <a:t>Reflektio ja uuteen kauteen valmistautuminen</a:t>
          </a:r>
        </a:p>
        <a:p>
          <a:endParaRPr lang="fi-FI"/>
        </a:p>
        <a:p>
          <a:r>
            <a:rPr lang="fi-FI"/>
            <a:t>Yhdistykset arvioivat strategian toteutumista omasta näkökulmastaan.</a:t>
          </a:r>
        </a:p>
      </dgm:t>
    </dgm:pt>
    <dgm:pt modelId="{5FEE9E65-C0C1-4572-9479-2C47948F683F}" type="parTrans" cxnId="{5478116F-E1BB-459C-80C5-F9C6A4318A80}">
      <dgm:prSet/>
      <dgm:spPr/>
      <dgm:t>
        <a:bodyPr/>
        <a:lstStyle/>
        <a:p>
          <a:endParaRPr lang="fi-FI"/>
        </a:p>
      </dgm:t>
    </dgm:pt>
    <dgm:pt modelId="{928DB613-D1EA-4E20-A70E-8B18A3C55F96}" type="sibTrans" cxnId="{5478116F-E1BB-459C-80C5-F9C6A4318A80}">
      <dgm:prSet/>
      <dgm:spPr/>
      <dgm:t>
        <a:bodyPr/>
        <a:lstStyle/>
        <a:p>
          <a:endParaRPr lang="fi-FI"/>
        </a:p>
      </dgm:t>
    </dgm:pt>
    <dgm:pt modelId="{D75DA214-F86E-4155-8253-89BA63C100CE}" type="pres">
      <dgm:prSet presAssocID="{51732EED-7E6C-43E7-9BFB-5CAE654EBF41}" presName="Name0" presStyleCnt="0">
        <dgm:presLayoutVars>
          <dgm:dir/>
          <dgm:resizeHandles val="exact"/>
        </dgm:presLayoutVars>
      </dgm:prSet>
      <dgm:spPr/>
    </dgm:pt>
    <dgm:pt modelId="{B518EB13-D3A9-442A-874C-E7467A074016}" type="pres">
      <dgm:prSet presAssocID="{51732EED-7E6C-43E7-9BFB-5CAE654EBF41}" presName="bkgdShp" presStyleLbl="alignAccFollowNode1" presStyleIdx="0" presStyleCnt="1"/>
      <dgm:spPr>
        <a:noFill/>
      </dgm:spPr>
    </dgm:pt>
    <dgm:pt modelId="{A48B66D9-7055-4850-9553-5A7422A8CABB}" type="pres">
      <dgm:prSet presAssocID="{51732EED-7E6C-43E7-9BFB-5CAE654EBF41}" presName="linComp" presStyleCnt="0"/>
      <dgm:spPr/>
    </dgm:pt>
    <dgm:pt modelId="{E069AFED-8C11-45B8-B17F-23FB3BE67780}" type="pres">
      <dgm:prSet presAssocID="{79C84139-F8F5-4923-88B3-AB65B2693B23}" presName="compNode" presStyleCnt="0"/>
      <dgm:spPr/>
    </dgm:pt>
    <dgm:pt modelId="{615E433F-DF1B-4275-81EA-D8D57F5EC4E1}" type="pres">
      <dgm:prSet presAssocID="{79C84139-F8F5-4923-88B3-AB65B2693B23}" presName="node" presStyleLbl="node1" presStyleIdx="0" presStyleCnt="3" custLinFactNeighborX="-2111" custLinFactNeighborY="0">
        <dgm:presLayoutVars>
          <dgm:bulletEnabled val="1"/>
        </dgm:presLayoutVars>
      </dgm:prSet>
      <dgm:spPr>
        <a:prstGeom prst="roundRect">
          <a:avLst/>
        </a:prstGeom>
      </dgm:spPr>
    </dgm:pt>
    <dgm:pt modelId="{AB6716DF-795D-47F1-8DB3-DBB70B62E0DF}" type="pres">
      <dgm:prSet presAssocID="{79C84139-F8F5-4923-88B3-AB65B2693B23}" presName="invisiNode" presStyleLbl="node1" presStyleIdx="0" presStyleCnt="3"/>
      <dgm:spPr/>
    </dgm:pt>
    <dgm:pt modelId="{44E829F6-0667-4CA6-8596-34AEF9A37C1B}" type="pres">
      <dgm:prSet presAssocID="{79C84139-F8F5-4923-88B3-AB65B2693B23}" presName="imagNode" presStyleLbl="fgImgPlace1" presStyleIdx="0" presStyleCnt="3" custScaleX="101017" custScaleY="94514" custLinFactX="9661" custLinFactNeighborX="100000" custLinFactNeighborY="8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extLst>
        <a:ext uri="{E40237B7-FDA0-4F09-8148-C483321AD2D9}">
          <dgm14:cNvPr xmlns:dgm14="http://schemas.microsoft.com/office/drawing/2010/diagram" id="0" name="" descr="Palomies neuvottelussa"/>
        </a:ext>
      </dgm:extLst>
    </dgm:pt>
    <dgm:pt modelId="{4DD9C377-3A8E-4675-8343-CBA62861B736}" type="pres">
      <dgm:prSet presAssocID="{E561B32C-1E55-4A92-A71D-8733A878B7B1}" presName="sibTrans" presStyleLbl="sibTrans2D1" presStyleIdx="0" presStyleCnt="0"/>
      <dgm:spPr/>
    </dgm:pt>
    <dgm:pt modelId="{B33883D6-452C-4356-A432-305623770660}" type="pres">
      <dgm:prSet presAssocID="{E4F8DB4A-70AD-4F6E-B007-157B8085C4FA}" presName="compNode" presStyleCnt="0"/>
      <dgm:spPr/>
    </dgm:pt>
    <dgm:pt modelId="{304A5206-A4CF-4C3B-984E-7BAEDBA71CAB}" type="pres">
      <dgm:prSet presAssocID="{E4F8DB4A-70AD-4F6E-B007-157B8085C4FA}" presName="node" presStyleLbl="node1" presStyleIdx="1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909A3519-D257-4139-82DB-558A1DE54334}" type="pres">
      <dgm:prSet presAssocID="{E4F8DB4A-70AD-4F6E-B007-157B8085C4FA}" presName="invisiNode" presStyleLbl="node1" presStyleIdx="1" presStyleCnt="3"/>
      <dgm:spPr/>
    </dgm:pt>
    <dgm:pt modelId="{133C0B72-537F-422A-98A3-5BD780EA6317}" type="pres">
      <dgm:prSet presAssocID="{E4F8DB4A-70AD-4F6E-B007-157B8085C4FA}" presName="imagNode" presStyleLbl="fgImgPlace1" presStyleIdx="1" presStyleCnt="3" custScaleX="103953" custScaleY="99878" custLinFactX="-9436" custLinFactNeighborX="-100000" custLinFactNeighborY="323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7E442D7E-A534-4A3F-8FB0-AE9DAF7427E0}" type="pres">
      <dgm:prSet presAssocID="{C333DA04-E61F-4179-896F-6C102FE1BD8B}" presName="sibTrans" presStyleLbl="sibTrans2D1" presStyleIdx="0" presStyleCnt="0"/>
      <dgm:spPr/>
    </dgm:pt>
    <dgm:pt modelId="{74389389-3BBB-401E-8D38-9D30753355AD}" type="pres">
      <dgm:prSet presAssocID="{1AD9FE27-7695-4AD6-B9DA-037BE840E277}" presName="compNode" presStyleCnt="0"/>
      <dgm:spPr/>
    </dgm:pt>
    <dgm:pt modelId="{18A17093-8541-47F2-80BA-8AF6AD970F5F}" type="pres">
      <dgm:prSet presAssocID="{1AD9FE27-7695-4AD6-B9DA-037BE840E277}" presName="node" presStyleLbl="node1" presStyleIdx="2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57ABB8D7-B222-485B-AA34-E95243B42FF8}" type="pres">
      <dgm:prSet presAssocID="{1AD9FE27-7695-4AD6-B9DA-037BE840E277}" presName="invisiNode" presStyleLbl="node1" presStyleIdx="2" presStyleCnt="3"/>
      <dgm:spPr/>
    </dgm:pt>
    <dgm:pt modelId="{E351020B-214A-45E2-AD90-F170C8D587EB}" type="pres">
      <dgm:prSet presAssocID="{1AD9FE27-7695-4AD6-B9DA-037BE840E277}" presName="imagNode" presStyleLbl="fgImgPlace1" presStyleIdx="2" presStyleCnt="3" custScaleX="104670" custScaleY="104884" custLinFactNeighborX="1226" custLinFactNeighborY="56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</dgm:pt>
  </dgm:ptLst>
  <dgm:cxnLst>
    <dgm:cxn modelId="{257FA10B-6BC2-4B27-908E-0C4DF62542A4}" type="presOf" srcId="{79C84139-F8F5-4923-88B3-AB65B2693B23}" destId="{615E433F-DF1B-4275-81EA-D8D57F5EC4E1}" srcOrd="0" destOrd="0" presId="urn:microsoft.com/office/officeart/2005/8/layout/pList2"/>
    <dgm:cxn modelId="{1B48EF3B-B183-4916-929F-D3E06F0852C1}" type="presOf" srcId="{E4F8DB4A-70AD-4F6E-B007-157B8085C4FA}" destId="{304A5206-A4CF-4C3B-984E-7BAEDBA71CAB}" srcOrd="0" destOrd="0" presId="urn:microsoft.com/office/officeart/2005/8/layout/pList2"/>
    <dgm:cxn modelId="{963FF766-A10D-460A-B885-CFD1589CFEF5}" type="presOf" srcId="{1AD9FE27-7695-4AD6-B9DA-037BE840E277}" destId="{18A17093-8541-47F2-80BA-8AF6AD970F5F}" srcOrd="0" destOrd="0" presId="urn:microsoft.com/office/officeart/2005/8/layout/pList2"/>
    <dgm:cxn modelId="{3B4B3F6E-4871-4FDE-879C-A611D44D2E7F}" type="presOf" srcId="{51732EED-7E6C-43E7-9BFB-5CAE654EBF41}" destId="{D75DA214-F86E-4155-8253-89BA63C100CE}" srcOrd="0" destOrd="0" presId="urn:microsoft.com/office/officeart/2005/8/layout/pList2"/>
    <dgm:cxn modelId="{5478116F-E1BB-459C-80C5-F9C6A4318A80}" srcId="{51732EED-7E6C-43E7-9BFB-5CAE654EBF41}" destId="{1AD9FE27-7695-4AD6-B9DA-037BE840E277}" srcOrd="2" destOrd="0" parTransId="{5FEE9E65-C0C1-4572-9479-2C47948F683F}" sibTransId="{928DB613-D1EA-4E20-A70E-8B18A3C55F96}"/>
    <dgm:cxn modelId="{5D81D099-F240-475D-8BE1-380682145AC4}" srcId="{51732EED-7E6C-43E7-9BFB-5CAE654EBF41}" destId="{79C84139-F8F5-4923-88B3-AB65B2693B23}" srcOrd="0" destOrd="0" parTransId="{99D47BC8-2B72-40C0-95F9-32610E6D110D}" sibTransId="{E561B32C-1E55-4A92-A71D-8733A878B7B1}"/>
    <dgm:cxn modelId="{E0EDC8B6-2BD2-49F5-9BD3-20E7DDB4C529}" srcId="{51732EED-7E6C-43E7-9BFB-5CAE654EBF41}" destId="{E4F8DB4A-70AD-4F6E-B007-157B8085C4FA}" srcOrd="1" destOrd="0" parTransId="{D4FC3976-72E3-4C0E-84E9-14D9E9BE14A4}" sibTransId="{C333DA04-E61F-4179-896F-6C102FE1BD8B}"/>
    <dgm:cxn modelId="{D1D7E9D5-C4EA-4EE3-A36F-FFDDF9623DEC}" type="presOf" srcId="{E561B32C-1E55-4A92-A71D-8733A878B7B1}" destId="{4DD9C377-3A8E-4675-8343-CBA62861B736}" srcOrd="0" destOrd="0" presId="urn:microsoft.com/office/officeart/2005/8/layout/pList2"/>
    <dgm:cxn modelId="{E3A96FDD-643A-42A4-BF73-9A700C15B036}" type="presOf" srcId="{C333DA04-E61F-4179-896F-6C102FE1BD8B}" destId="{7E442D7E-A534-4A3F-8FB0-AE9DAF7427E0}" srcOrd="0" destOrd="0" presId="urn:microsoft.com/office/officeart/2005/8/layout/pList2"/>
    <dgm:cxn modelId="{4FB5C6FE-728F-42AC-B239-952CA400A44C}" type="presParOf" srcId="{D75DA214-F86E-4155-8253-89BA63C100CE}" destId="{B518EB13-D3A9-442A-874C-E7467A074016}" srcOrd="0" destOrd="0" presId="urn:microsoft.com/office/officeart/2005/8/layout/pList2"/>
    <dgm:cxn modelId="{23983588-A4C7-44B3-AAA1-D8F1ED9EB7B5}" type="presParOf" srcId="{D75DA214-F86E-4155-8253-89BA63C100CE}" destId="{A48B66D9-7055-4850-9553-5A7422A8CABB}" srcOrd="1" destOrd="0" presId="urn:microsoft.com/office/officeart/2005/8/layout/pList2"/>
    <dgm:cxn modelId="{1BC98AC5-6FCC-4E6B-86FE-FBB0400DBC23}" type="presParOf" srcId="{A48B66D9-7055-4850-9553-5A7422A8CABB}" destId="{E069AFED-8C11-45B8-B17F-23FB3BE67780}" srcOrd="0" destOrd="0" presId="urn:microsoft.com/office/officeart/2005/8/layout/pList2"/>
    <dgm:cxn modelId="{F53B333A-3B55-46A8-B092-0CAA9BCE005C}" type="presParOf" srcId="{E069AFED-8C11-45B8-B17F-23FB3BE67780}" destId="{615E433F-DF1B-4275-81EA-D8D57F5EC4E1}" srcOrd="0" destOrd="0" presId="urn:microsoft.com/office/officeart/2005/8/layout/pList2"/>
    <dgm:cxn modelId="{BCC8D7AC-8DEF-4FEB-ACFA-D558916C5BB5}" type="presParOf" srcId="{E069AFED-8C11-45B8-B17F-23FB3BE67780}" destId="{AB6716DF-795D-47F1-8DB3-DBB70B62E0DF}" srcOrd="1" destOrd="0" presId="urn:microsoft.com/office/officeart/2005/8/layout/pList2"/>
    <dgm:cxn modelId="{1451D3EB-6337-4C8E-A788-AE1E00B5414E}" type="presParOf" srcId="{E069AFED-8C11-45B8-B17F-23FB3BE67780}" destId="{44E829F6-0667-4CA6-8596-34AEF9A37C1B}" srcOrd="2" destOrd="0" presId="urn:microsoft.com/office/officeart/2005/8/layout/pList2"/>
    <dgm:cxn modelId="{18DDDF80-36FF-477E-9E12-40B33B61195E}" type="presParOf" srcId="{A48B66D9-7055-4850-9553-5A7422A8CABB}" destId="{4DD9C377-3A8E-4675-8343-CBA62861B736}" srcOrd="1" destOrd="0" presId="urn:microsoft.com/office/officeart/2005/8/layout/pList2"/>
    <dgm:cxn modelId="{C7A452E4-06D2-4FCA-85B3-C12621C6B562}" type="presParOf" srcId="{A48B66D9-7055-4850-9553-5A7422A8CABB}" destId="{B33883D6-452C-4356-A432-305623770660}" srcOrd="2" destOrd="0" presId="urn:microsoft.com/office/officeart/2005/8/layout/pList2"/>
    <dgm:cxn modelId="{B3016536-6A80-4327-8E70-08E108D029E8}" type="presParOf" srcId="{B33883D6-452C-4356-A432-305623770660}" destId="{304A5206-A4CF-4C3B-984E-7BAEDBA71CAB}" srcOrd="0" destOrd="0" presId="urn:microsoft.com/office/officeart/2005/8/layout/pList2"/>
    <dgm:cxn modelId="{52AB469C-00E6-411D-A5CD-46439F435631}" type="presParOf" srcId="{B33883D6-452C-4356-A432-305623770660}" destId="{909A3519-D257-4139-82DB-558A1DE54334}" srcOrd="1" destOrd="0" presId="urn:microsoft.com/office/officeart/2005/8/layout/pList2"/>
    <dgm:cxn modelId="{899CB5E9-8510-4BD3-A00E-BBD3AB12F55E}" type="presParOf" srcId="{B33883D6-452C-4356-A432-305623770660}" destId="{133C0B72-537F-422A-98A3-5BD780EA6317}" srcOrd="2" destOrd="0" presId="urn:microsoft.com/office/officeart/2005/8/layout/pList2"/>
    <dgm:cxn modelId="{EE1EC206-8D72-4E7D-8483-40513A5BEA51}" type="presParOf" srcId="{A48B66D9-7055-4850-9553-5A7422A8CABB}" destId="{7E442D7E-A534-4A3F-8FB0-AE9DAF7427E0}" srcOrd="3" destOrd="0" presId="urn:microsoft.com/office/officeart/2005/8/layout/pList2"/>
    <dgm:cxn modelId="{DC1F2AFB-DD15-4AE7-AB4D-D7222BA7AA83}" type="presParOf" srcId="{A48B66D9-7055-4850-9553-5A7422A8CABB}" destId="{74389389-3BBB-401E-8D38-9D30753355AD}" srcOrd="4" destOrd="0" presId="urn:microsoft.com/office/officeart/2005/8/layout/pList2"/>
    <dgm:cxn modelId="{D8FA280D-10CB-472F-A5B7-EB0943422B31}" type="presParOf" srcId="{74389389-3BBB-401E-8D38-9D30753355AD}" destId="{18A17093-8541-47F2-80BA-8AF6AD970F5F}" srcOrd="0" destOrd="0" presId="urn:microsoft.com/office/officeart/2005/8/layout/pList2"/>
    <dgm:cxn modelId="{1B8D93AF-7CDE-4473-BAD0-5F94730D6FB6}" type="presParOf" srcId="{74389389-3BBB-401E-8D38-9D30753355AD}" destId="{57ABB8D7-B222-485B-AA34-E95243B42FF8}" srcOrd="1" destOrd="0" presId="urn:microsoft.com/office/officeart/2005/8/layout/pList2"/>
    <dgm:cxn modelId="{0F53CA2E-86CD-457F-A638-ABE38AB6C346}" type="presParOf" srcId="{74389389-3BBB-401E-8D38-9D30753355AD}" destId="{E351020B-214A-45E2-AD90-F170C8D587E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8EB13-D3A9-442A-874C-E7467A074016}">
      <dsp:nvSpPr>
        <dsp:cNvPr id="0" name=""/>
        <dsp:cNvSpPr/>
      </dsp:nvSpPr>
      <dsp:spPr>
        <a:xfrm>
          <a:off x="0" y="0"/>
          <a:ext cx="8590502" cy="21369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E829F6-0667-4CA6-8596-34AEF9A37C1B}">
      <dsp:nvSpPr>
        <dsp:cNvPr id="0" name=""/>
        <dsp:cNvSpPr/>
      </dsp:nvSpPr>
      <dsp:spPr>
        <a:xfrm>
          <a:off x="2944658" y="329168"/>
          <a:ext cx="2473446" cy="148113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E433F-DF1B-4275-81EA-D8D57F5EC4E1}">
      <dsp:nvSpPr>
        <dsp:cNvPr id="0" name=""/>
        <dsp:cNvSpPr/>
      </dsp:nvSpPr>
      <dsp:spPr>
        <a:xfrm rot="10800000">
          <a:off x="220321" y="2136965"/>
          <a:ext cx="2448544" cy="2611847"/>
        </a:xfrm>
        <a:prstGeom prst="roundRect">
          <a:avLst/>
        </a:prstGeom>
        <a:solidFill>
          <a:srgbClr val="F5CB2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>
              <a:solidFill>
                <a:schemeClr val="tx1"/>
              </a:solidFill>
            </a:rPr>
            <a:t>Vaihe 1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>
              <a:solidFill>
                <a:schemeClr val="tx1"/>
              </a:solidFill>
            </a:rPr>
            <a:t>Strategian päivittäminen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500" kern="1200">
            <a:solidFill>
              <a:schemeClr val="tx1"/>
            </a:solidFill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500" kern="1200">
            <a:solidFill>
              <a:schemeClr val="tx1"/>
            </a:solidFill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>
              <a:solidFill>
                <a:schemeClr val="tx1"/>
              </a:solidFill>
            </a:rPr>
            <a:t>Yhdistykset osallistuvat strategian suunnitteluun.</a:t>
          </a:r>
        </a:p>
      </dsp:txBody>
      <dsp:txXfrm rot="10800000">
        <a:off x="339849" y="2256493"/>
        <a:ext cx="2209488" cy="2372791"/>
      </dsp:txXfrm>
    </dsp:sp>
    <dsp:sp modelId="{133C0B72-537F-422A-98A3-5BD780EA6317}">
      <dsp:nvSpPr>
        <dsp:cNvPr id="0" name=""/>
        <dsp:cNvSpPr/>
      </dsp:nvSpPr>
      <dsp:spPr>
        <a:xfrm>
          <a:off x="298271" y="336612"/>
          <a:ext cx="2545335" cy="15651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4A5206-A4CF-4C3B-984E-7BAEDBA71CAB}">
      <dsp:nvSpPr>
        <dsp:cNvPr id="0" name=""/>
        <dsp:cNvSpPr/>
      </dsp:nvSpPr>
      <dsp:spPr>
        <a:xfrm rot="10800000">
          <a:off x="3026255" y="2136965"/>
          <a:ext cx="2448544" cy="2611847"/>
        </a:xfrm>
        <a:prstGeom prst="roundRect">
          <a:avLst/>
        </a:prstGeom>
        <a:solidFill>
          <a:srgbClr val="5EC1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>
              <a:solidFill>
                <a:schemeClr val="bg1"/>
              </a:solidFill>
            </a:rPr>
            <a:t>Vaihe 2: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>
              <a:solidFill>
                <a:schemeClr val="bg1"/>
              </a:solidFill>
            </a:rPr>
            <a:t>Toimeenpano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500" kern="1200">
            <a:solidFill>
              <a:schemeClr val="bg1"/>
            </a:solidFill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500" kern="1200">
            <a:solidFill>
              <a:schemeClr val="bg1"/>
            </a:solidFill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>
              <a:solidFill>
                <a:schemeClr val="bg1"/>
              </a:solidFill>
            </a:rPr>
            <a:t>Päivitetty strategia alkaa resonoida yhdistystoimintaan.</a:t>
          </a:r>
        </a:p>
      </dsp:txBody>
      <dsp:txXfrm rot="10800000">
        <a:off x="3145783" y="2256493"/>
        <a:ext cx="2209488" cy="2372791"/>
      </dsp:txXfrm>
    </dsp:sp>
    <dsp:sp modelId="{E351020B-214A-45E2-AD90-F170C8D587EB}">
      <dsp:nvSpPr>
        <dsp:cNvPr id="0" name=""/>
        <dsp:cNvSpPr/>
      </dsp:nvSpPr>
      <dsp:spPr>
        <a:xfrm>
          <a:off x="5798069" y="255435"/>
          <a:ext cx="2562891" cy="164364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A17093-8541-47F2-80BA-8AF6AD970F5F}">
      <dsp:nvSpPr>
        <dsp:cNvPr id="0" name=""/>
        <dsp:cNvSpPr/>
      </dsp:nvSpPr>
      <dsp:spPr>
        <a:xfrm rot="10800000">
          <a:off x="5825224" y="2136965"/>
          <a:ext cx="2448544" cy="2611847"/>
        </a:xfrm>
        <a:prstGeom prst="roundRect">
          <a:avLst/>
        </a:prstGeom>
        <a:solidFill>
          <a:srgbClr val="66C9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Vaihe 3: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Reflektio ja uuteen kauteen valmistautuminen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500" kern="120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Yhdistykset arvioivat strategian toteutumista omasta näkökulmastaan.</a:t>
          </a:r>
        </a:p>
      </dsp:txBody>
      <dsp:txXfrm rot="10800000">
        <a:off x="5944752" y="2256493"/>
        <a:ext cx="2209488" cy="2372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8AEDC0-8B64-9544-913B-14B277D19B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4F9B49-0CD0-1F46-88BB-FE61510FC9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8E3BA-B8ED-9648-A4EA-0B60A5BC2F43}" type="datetimeFigureOut">
              <a:rPr lang="fi-FI" smtClean="0"/>
              <a:t>8.3.2022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CF4838-9FE8-7441-B795-689B4913E7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3D834-927C-E34C-9793-3D536E590B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6AC73-82E3-A348-A7F5-74685B9C18F2}" type="slidenum">
              <a:rPr lang="fi-FI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5228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26D53-CC3E-D545-A752-9B3EF5C113BE}" type="datetimeFigureOut">
              <a:rPr lang="fi-FI" smtClean="0"/>
              <a:t>8.3.2022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2658C-E89A-4149-AF58-B66DE8AF673E}" type="slidenum">
              <a:rPr lang="fi-FI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067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16.45 tehtävän anto ja ryhmähuoneisiin siirtyminen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- ryhmähuoneessa tehtävän kertaus ja esittäytyminen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- pieni hetki omien ajatusten kirjaamiselle chattiin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- n.17.00 alkaisi varsinainen keskustelu ryhmissä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- lopussa pien reflektio käydystä keskustelusta, vaikka chattiin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17.45 ryhmät esittelevät koosteensa + muiden kommentti, vartti per ryhmä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18.45 tehtävä seuraavaan kertaan ja PESTEL-mallin esittely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- ehdotus huhtikuun tapaamisen ajankohdasta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- tarjous työnyrkkiin osallistumisesta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- kiitos ja näkemiin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En usko, että meillä välttämättä menee klo 19.30 saakka, mutta on hyvä, että meillä on aikataulussa väljyyttä ja sitä kautta joustoa.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/>
            <a:r>
              <a:rPr lang="fi-FI" sz="1800" b="0" i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Oltaisiinko me langoilla jo noin 16.15 ja päästetään ihmisiä sisään, sitä mukaan kun odotustilaan ilmestyvät?</a:t>
            </a:r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033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eltaine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AE87A436-E0CB-A645-B68A-80CBB38F9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969" b="27580"/>
          <a:stretch/>
        </p:blipFill>
        <p:spPr>
          <a:xfrm>
            <a:off x="7353619" y="3425802"/>
            <a:ext cx="4838381" cy="34321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8.3.2022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79C2F4-0A8F-144B-971F-150BE7D1A5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43818" y="765313"/>
            <a:ext cx="2827765" cy="189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3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5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F9ED67-2DBF-264B-9139-435BBD4D38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9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8.3.2022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tx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5C1A8C-19FE-CC4D-BB57-569127DC45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67DE0DE-8BD3-444F-83F7-CFEC2EC8F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969" b="27580"/>
          <a:stretch/>
        </p:blipFill>
        <p:spPr>
          <a:xfrm>
            <a:off x="7353619" y="3425802"/>
            <a:ext cx="4838381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26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eltainen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88AAA093-E87A-F84D-9280-0B7158CFA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B17A0-BB57-0C44-81F0-1AF29E20862B}" type="datetime1">
              <a:rPr lang="fi-FI" smtClean="0"/>
              <a:t>8.3.2022</a:t>
            </a:fld>
            <a:endParaRPr lang="fi-FI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3996ED8-E030-8447-B1CD-092D8135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2A33A52-843E-8B41-9356-2CD32C7708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E2C2265-1DDB-1A4C-BECE-F986F11A1C91}"/>
              </a:ext>
            </a:extLst>
          </p:cNvPr>
          <p:cNvGrpSpPr/>
          <p:nvPr userDrawn="1"/>
        </p:nvGrpSpPr>
        <p:grpSpPr>
          <a:xfrm>
            <a:off x="0" y="0"/>
            <a:ext cx="4876422" cy="6858000"/>
            <a:chOff x="0" y="0"/>
            <a:chExt cx="4876422" cy="6858000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8AA097DE-AC4A-D342-A0E5-9BA5599424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7008" b="9419"/>
            <a:stretch/>
          </p:blipFill>
          <p:spPr>
            <a:xfrm>
              <a:off x="0" y="0"/>
              <a:ext cx="4876422" cy="4902200"/>
            </a:xfrm>
            <a:prstGeom prst="rect">
              <a:avLst/>
            </a:prstGeom>
          </p:spPr>
        </p:pic>
        <p:pic>
          <p:nvPicPr>
            <p:cNvPr id="13" name="Picture 12" descr="A close up of a logo&#10;&#10;Description automatically generated">
              <a:extLst>
                <a:ext uri="{FF2B5EF4-FFF2-40B4-BE49-F238E27FC236}">
                  <a16:creationId xmlns:a16="http://schemas.microsoft.com/office/drawing/2014/main" id="{283684B8-F22C-3D42-9DB6-8693C5A354B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7008" t="-1" b="63705"/>
            <a:stretch/>
          </p:blipFill>
          <p:spPr>
            <a:xfrm>
              <a:off x="0" y="4893733"/>
              <a:ext cx="4876422" cy="19642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530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urkoosi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8.3.2022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D5B2ADF7-8914-6D48-B762-4797E82B36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31665"/>
          <a:stretch/>
        </p:blipFill>
        <p:spPr>
          <a:xfrm>
            <a:off x="7355656" y="3428999"/>
            <a:ext cx="4836344" cy="34290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E44208-DBDC-DD41-9D3F-2EBAD7B82C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28991" y="774370"/>
            <a:ext cx="2836054" cy="18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25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17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BA538-AFCD-EC41-B482-6C2E3FD48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86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8.3.2022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B0B50A-9B83-214A-80D5-EEB085391D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27F392C8-FAB5-EC4E-AA5E-56DC40E5BC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1665"/>
          <a:stretch/>
        </p:blipFill>
        <p:spPr>
          <a:xfrm>
            <a:off x="7355656" y="3428999"/>
            <a:ext cx="4836344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7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urkoosi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EC8994-CAF8-3E43-AD74-8F870AA970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D104FB7-B8F9-984F-A0CE-F253FE57AD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"/>
            <a:ext cx="4908108" cy="5092371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D998FDB-ACE8-EE43-9299-19BAAA8646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65327"/>
          <a:stretch/>
        </p:blipFill>
        <p:spPr>
          <a:xfrm>
            <a:off x="0" y="5092370"/>
            <a:ext cx="4908108" cy="17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yaani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E94DEA34-ED3E-654B-AFC6-F505A1EE94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3547"/>
          <a:stretch/>
        </p:blipFill>
        <p:spPr>
          <a:xfrm>
            <a:off x="7355655" y="3425802"/>
            <a:ext cx="4834625" cy="34321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rgbClr val="00A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8.3.2022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91FBCA-DCDE-DC48-839E-397E226FE9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38931" y="764431"/>
            <a:ext cx="2822713" cy="188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15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38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BA538-AFCD-EC41-B482-6C2E3FD48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62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8.3.2022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9502B8-73D0-024A-96EE-A3F830D9C9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  <p:pic>
        <p:nvPicPr>
          <p:cNvPr id="10" name="Picture 9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878C3C01-8F09-5743-B2CD-E1D4508040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3547"/>
          <a:stretch/>
        </p:blipFill>
        <p:spPr>
          <a:xfrm>
            <a:off x="7355655" y="3425802"/>
            <a:ext cx="4834625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47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yaani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91A3CC-492B-8846-B79A-ADC4F7D852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  <p:pic>
        <p:nvPicPr>
          <p:cNvPr id="6" name="Picture 5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EF2E2091-3B6E-BB47-9423-ADAAF8BC72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908658" cy="4558040"/>
          </a:xfrm>
          <a:prstGeom prst="rect">
            <a:avLst/>
          </a:prstGeom>
        </p:spPr>
      </p:pic>
      <p:pic>
        <p:nvPicPr>
          <p:cNvPr id="10" name="Picture 9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3CF8F5D2-7FF8-3A4B-9281-9BEF17C127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4297" b="35244"/>
          <a:stretch/>
        </p:blipFill>
        <p:spPr>
          <a:xfrm>
            <a:off x="0" y="4558041"/>
            <a:ext cx="4908658" cy="22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50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hreä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8.3.2022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B818BCA-BCA0-1943-B285-77BB1501E4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9663" b="12477"/>
          <a:stretch/>
        </p:blipFill>
        <p:spPr>
          <a:xfrm>
            <a:off x="7355653" y="3425802"/>
            <a:ext cx="4836347" cy="34321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BFD69C-3406-084C-9C73-62D35F4B78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42503" y="764431"/>
            <a:ext cx="2829080" cy="189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71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06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7E13B4-0590-FD49-A0AE-247FC99314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48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8.3.2022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204C69-5299-0F44-904C-0CB0536296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518D3499-9C3D-144B-B01B-C04DA5FD84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9663" b="12477"/>
          <a:stretch/>
        </p:blipFill>
        <p:spPr>
          <a:xfrm>
            <a:off x="7355653" y="3425802"/>
            <a:ext cx="4836347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78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ihreä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AC0E19-2358-D64A-AA1B-519CF0CBA3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09C65B7-E3CA-364A-8DB3-2D432519A0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37"/>
          <a:stretch/>
        </p:blipFill>
        <p:spPr>
          <a:xfrm>
            <a:off x="0" y="-1"/>
            <a:ext cx="4907204" cy="367670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6F96F7D-B5ED-9749-B973-E36F74009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37" b="12358"/>
          <a:stretch/>
        </p:blipFill>
        <p:spPr>
          <a:xfrm>
            <a:off x="0" y="3635679"/>
            <a:ext cx="4907204" cy="322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8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8.3.2022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76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5" r:id="rId2"/>
    <p:sldLayoutId id="2147483692" r:id="rId3"/>
    <p:sldLayoutId id="2147483679" r:id="rId4"/>
    <p:sldLayoutId id="2147483680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8.3.2022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37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5" r:id="rId2"/>
    <p:sldLayoutId id="2147483696" r:id="rId3"/>
    <p:sldLayoutId id="2147483697" r:id="rId4"/>
    <p:sldLayoutId id="2147483698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8.3.2022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133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01" r:id="rId2"/>
    <p:sldLayoutId id="2147483702" r:id="rId3"/>
    <p:sldLayoutId id="2147483703" r:id="rId4"/>
    <p:sldLayoutId id="2147483704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8.3.2022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76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07" r:id="rId2"/>
    <p:sldLayoutId id="2147483708" r:id="rId3"/>
    <p:sldLayoutId id="2147483709" r:id="rId4"/>
    <p:sldLayoutId id="2147483710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D99818-5911-D142-B183-44DF92A40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964" y="1366467"/>
            <a:ext cx="6167076" cy="2800929"/>
          </a:xfrm>
        </p:spPr>
        <p:txBody>
          <a:bodyPr>
            <a:normAutofit fontScale="90000"/>
          </a:bodyPr>
          <a:lstStyle/>
          <a:p>
            <a:r>
              <a:rPr lang="fi-FI" sz="5400">
                <a:latin typeface="DM Serif Display" pitchFamily="2" charset="0"/>
              </a:rPr>
              <a:t>Strategiatyö yhdistysten </a:t>
            </a:r>
            <a:br>
              <a:rPr lang="fi-FI" sz="5400">
                <a:latin typeface="DM Serif Display" pitchFamily="2" charset="0"/>
              </a:rPr>
            </a:br>
            <a:r>
              <a:rPr lang="fi-FI" sz="5400">
                <a:latin typeface="DM Serif Display" pitchFamily="2" charset="0"/>
              </a:rPr>
              <a:t>kanssa</a:t>
            </a:r>
            <a:br>
              <a:rPr lang="fi-FI" sz="5400">
                <a:latin typeface="DM Serif Display" pitchFamily="2" charset="0"/>
              </a:rPr>
            </a:br>
            <a:endParaRPr lang="fi-FI">
              <a:cs typeface="Times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9B504B91-485F-4A41-95C1-7F1EBC1A74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941" y="3835771"/>
            <a:ext cx="6167076" cy="1655762"/>
          </a:xfrm>
        </p:spPr>
        <p:txBody>
          <a:bodyPr/>
          <a:lstStyle/>
          <a:p>
            <a:r>
              <a:rPr lang="fi-FI"/>
              <a:t>Strategian päivittäminen 2022, strategiakausi 2022-2025</a:t>
            </a:r>
          </a:p>
          <a:p>
            <a:endParaRPr lang="fi-FI"/>
          </a:p>
          <a:p>
            <a:r>
              <a:rPr lang="fi-FI"/>
              <a:t>Hyvinvoinnin palvelualue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8514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8.3.2022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BD2C2-DFB8-C940-87B1-FA2C82BC88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Strategia, osallisuus ja viestintä - yhdistykset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2</a:t>
            </a:fld>
            <a:endParaRPr lang="fi-FI"/>
          </a:p>
        </p:txBody>
      </p:sp>
      <p:graphicFrame>
        <p:nvGraphicFramePr>
          <p:cNvPr id="9" name="Sisällön paikkamerkki 8">
            <a:extLst>
              <a:ext uri="{FF2B5EF4-FFF2-40B4-BE49-F238E27FC236}">
                <a16:creationId xmlns:a16="http://schemas.microsoft.com/office/drawing/2014/main" id="{A23DF5D0-C530-492D-A449-B116CE312F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8597516"/>
              </p:ext>
            </p:extLst>
          </p:nvPr>
        </p:nvGraphicFramePr>
        <p:xfrm>
          <a:off x="2000559" y="1288002"/>
          <a:ext cx="8590502" cy="4748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F6E9D249-B8F7-4588-9238-2425B2A416D4}"/>
              </a:ext>
            </a:extLst>
          </p:cNvPr>
          <p:cNvSpPr txBox="1"/>
          <p:nvPr/>
        </p:nvSpPr>
        <p:spPr>
          <a:xfrm>
            <a:off x="2000559" y="409047"/>
            <a:ext cx="11096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>
                <a:latin typeface="DM Serif Display" pitchFamily="2" charset="0"/>
              </a:rPr>
              <a:t>Strategiatyötä tehdään kolmessa eri vaiheessa</a:t>
            </a:r>
          </a:p>
        </p:txBody>
      </p:sp>
    </p:spTree>
    <p:extLst>
      <p:ext uri="{BB962C8B-B14F-4D97-AF65-F5344CB8AC3E}">
        <p14:creationId xmlns:p14="http://schemas.microsoft.com/office/powerpoint/2010/main" val="1868424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5730F-0727-5F4E-AC42-D98EA36F3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58" y="1823769"/>
            <a:ext cx="6555628" cy="4628645"/>
          </a:xfrm>
        </p:spPr>
        <p:txBody>
          <a:bodyPr/>
          <a:lstStyle/>
          <a:p>
            <a:r>
              <a:rPr lang="fi-FI" b="1"/>
              <a:t>Tavoite</a:t>
            </a:r>
            <a:r>
              <a:rPr lang="fi-FI"/>
              <a:t>: </a:t>
            </a:r>
            <a:r>
              <a:rPr lang="fi-FI" err="1"/>
              <a:t>Osallistaa</a:t>
            </a:r>
            <a:r>
              <a:rPr lang="fi-FI"/>
              <a:t> yhdistykset yhteisen päivitetyn tulevaisuuskuvan muodostamiseen. </a:t>
            </a:r>
          </a:p>
          <a:p>
            <a:r>
              <a:rPr lang="fi-FI" b="1"/>
              <a:t>Menetelmät</a:t>
            </a:r>
            <a:r>
              <a:rPr lang="fi-FI"/>
              <a:t>: viestintä ja informaatio, ennakkotehtävä(t) strategiatyöstön mukaisesti, dialogiset tilaisuudet (3 kpl) </a:t>
            </a:r>
          </a:p>
          <a:p>
            <a:r>
              <a:rPr lang="fi-FI" b="1"/>
              <a:t>Osallistujat</a:t>
            </a:r>
            <a:r>
              <a:rPr lang="fi-FI"/>
              <a:t>: ”kaikki sekaisin”: edustus järvenpääläisistä yhdistyksistä</a:t>
            </a:r>
          </a:p>
          <a:p>
            <a:r>
              <a:rPr lang="fi-FI" b="1"/>
              <a:t>Tapaamiset</a:t>
            </a:r>
            <a:r>
              <a:rPr lang="fi-FI"/>
              <a:t>: helmikuu, huhtikuu, toukokuu.</a:t>
            </a:r>
          </a:p>
          <a:p>
            <a:r>
              <a:rPr lang="fi-FI" b="1"/>
              <a:t>Tulos</a:t>
            </a:r>
            <a:r>
              <a:rPr lang="fi-FI"/>
              <a:t>: Tulevaisuuskuvassa kuuluu yhdistysten ääni. Strategiasta tehdään päätös.</a:t>
            </a:r>
          </a:p>
          <a:p>
            <a:r>
              <a:rPr lang="fi-FI" sz="1100"/>
              <a:t>Tarvittava aineisto: strategiatyön johtaja esittelemään ja pyytämään yhteistyötä/antamaan tehtävänannon. Yhdistyksille tarpeellinen tietoaines, nykyinen strategia, kyniä, paperia jne. Ensimmäinen tilaisuus 17.2. etänä.</a:t>
            </a:r>
          </a:p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04341D-538A-C847-B465-4DF1D2230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415" y="702945"/>
            <a:ext cx="6555628" cy="999405"/>
          </a:xfrm>
        </p:spPr>
        <p:txBody>
          <a:bodyPr/>
          <a:lstStyle/>
          <a:p>
            <a:r>
              <a:rPr lang="fi-FI"/>
              <a:t>Vaihe 1</a:t>
            </a:r>
            <a:br>
              <a:rPr lang="fi-FI"/>
            </a:br>
            <a:r>
              <a:rPr lang="fi-FI"/>
              <a:t>Strategian päivittäminen</a:t>
            </a:r>
            <a:endParaRPr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382B1-26CA-4F40-8DF8-5C826951B72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78D3C52-C268-104D-B59B-4751FCB56570}" type="datetime1">
              <a:rPr lang="fi-FI" smtClean="0"/>
              <a:t>8.3.2022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509BC-B10F-9E44-9C35-607BBB07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485DD-DA39-EA41-A430-4CBEB0D5A0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i-FI"/>
              <a:t>Kestoltaan 6 kuukautta, kevätkausi 2022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95361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0EE9AA2-1A2F-1140-BB5B-56D69F55F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580" y="2007766"/>
            <a:ext cx="6555628" cy="4628645"/>
          </a:xfrm>
        </p:spPr>
        <p:txBody>
          <a:bodyPr/>
          <a:lstStyle/>
          <a:p>
            <a:r>
              <a:rPr lang="fi-FI" b="1"/>
              <a:t>Tavoite</a:t>
            </a:r>
            <a:r>
              <a:rPr lang="fi-FI"/>
              <a:t>: Tehdä Järvenpään kaupungin päivitetty strategia tutuksi yhdistyksille. Tunnistaa yhdistysten oma ääni strategiasta. </a:t>
            </a:r>
          </a:p>
          <a:p>
            <a:r>
              <a:rPr lang="fi-FI" b="1"/>
              <a:t>Menetelmä</a:t>
            </a:r>
            <a:r>
              <a:rPr lang="fi-FI"/>
              <a:t>: monikanavainen viestintä ja verkostomainen jalkautus: lyhyet infot ja pitkät keskustelut pop upeissa, avustusinfossa, kulttuurifoorumissa ja muissa yhteisissä tilaisuuksissa, joissa kaupunki mukana.</a:t>
            </a:r>
          </a:p>
          <a:p>
            <a:r>
              <a:rPr lang="fi-FI" b="1"/>
              <a:t>Tulos</a:t>
            </a:r>
            <a:r>
              <a:rPr lang="fi-FI"/>
              <a:t>: Strategia puhuttelee yhdistyksiä. Yhdistys pystyy halutessaan käyttämään strategiakortteja toimintaa suunnitellessaan.</a:t>
            </a:r>
          </a:p>
          <a:p>
            <a:r>
              <a:rPr lang="fi-FI" sz="1100" err="1"/>
              <a:t>Huom</a:t>
            </a:r>
            <a:r>
              <a:rPr lang="fi-FI" sz="1100"/>
              <a:t>! Strategia voi muuttaa kaupungin toimintaa tavalla, jolla on vaikutusta yhdistyksiin ( avustukset, tilat). Tässä vaiheessa muutoksista viestitään ja vaikutusta arvioidaan.</a:t>
            </a:r>
          </a:p>
          <a:p>
            <a:pPr marL="0" indent="0">
              <a:buNone/>
            </a:pPr>
            <a:endParaRPr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174BD20-970D-9B41-ACDC-A00A0FEF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019" y="816276"/>
            <a:ext cx="6555628" cy="999405"/>
          </a:xfrm>
        </p:spPr>
        <p:txBody>
          <a:bodyPr/>
          <a:lstStyle/>
          <a:p>
            <a:r>
              <a:rPr lang="fi-FI"/>
              <a:t>Vaihe 2</a:t>
            </a:r>
            <a:br>
              <a:rPr lang="fi-FI"/>
            </a:br>
            <a:r>
              <a:rPr lang="fi-FI"/>
              <a:t>Toimeenpano</a:t>
            </a:r>
            <a:endParaRPr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382B1-26CA-4F40-8DF8-5C826951B72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78D3C52-C268-104D-B59B-4751FCB56570}" type="datetime1">
              <a:rPr lang="fi-FI" smtClean="0"/>
              <a:t>8.3.2022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509BC-B10F-9E44-9C35-607BBB07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044C1FE-D492-594D-8F9D-7172E047D5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i-FI"/>
              <a:t>Kesto noin 6 kuukautta alkaen valtuuston päätöksestä.</a:t>
            </a:r>
            <a:endParaRPr b="1"/>
          </a:p>
        </p:txBody>
      </p:sp>
    </p:spTree>
    <p:extLst>
      <p:ext uri="{BB962C8B-B14F-4D97-AF65-F5344CB8AC3E}">
        <p14:creationId xmlns:p14="http://schemas.microsoft.com/office/powerpoint/2010/main" val="2159393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F7E18CB-7E9A-264D-B306-16C848B68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13" y="2137864"/>
            <a:ext cx="6555628" cy="4628645"/>
          </a:xfrm>
        </p:spPr>
        <p:txBody>
          <a:bodyPr/>
          <a:lstStyle/>
          <a:p>
            <a:r>
              <a:rPr lang="fi-FI" b="1"/>
              <a:t>Tavoite</a:t>
            </a:r>
            <a:r>
              <a:rPr lang="fi-FI"/>
              <a:t>: Arvioida strategiaa kumppanuuden, yhdessä tekemisen ja yhdistysten näkökulmasta. </a:t>
            </a:r>
          </a:p>
          <a:p>
            <a:r>
              <a:rPr lang="fi-FI" b="1"/>
              <a:t>Menetelmät</a:t>
            </a:r>
            <a:r>
              <a:rPr lang="fi-FI"/>
              <a:t>: sidosryhmäkysely, jossa hahmotetaan strategian aiheuttamaa muutosta. Yhteinen pohdinta strategian hyödyistä yhdistykselle. </a:t>
            </a:r>
          </a:p>
          <a:p>
            <a:r>
              <a:rPr lang="fi-FI" b="1"/>
              <a:t>Tulos</a:t>
            </a:r>
            <a:r>
              <a:rPr lang="fi-FI"/>
              <a:t>: Yhteisen suunnittelun, toimeenpanon ja reflektion kautta kumppanuus ja yhteinen strateginen ajattelu on syventynyt.  Prosessi kokonaisuudessaan syöttää strategiatyöhön yhdistysten ääntä. Yhdistysten on helppo ajatella strategisesti myös omaa toimintaansa.</a:t>
            </a:r>
          </a:p>
          <a:p>
            <a:pPr marL="0" indent="0">
              <a:buNone/>
            </a:pPr>
            <a:endParaRPr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8A3BCD-86E9-9640-9B74-310653CB0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415" y="945783"/>
            <a:ext cx="6555628" cy="999405"/>
          </a:xfrm>
        </p:spPr>
        <p:txBody>
          <a:bodyPr>
            <a:normAutofit fontScale="90000"/>
          </a:bodyPr>
          <a:lstStyle/>
          <a:p>
            <a:r>
              <a:rPr lang="fi-FI"/>
              <a:t>Vaihe 3</a:t>
            </a:r>
            <a:br>
              <a:rPr lang="fi-FI"/>
            </a:br>
            <a:r>
              <a:rPr lang="fi-FI"/>
              <a:t>Reflektio ja uuteen valmistautuminen</a:t>
            </a:r>
            <a:endParaRPr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382B1-26CA-4F40-8DF8-5C826951B72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78D3C52-C268-104D-B59B-4751FCB56570}" type="datetime1">
              <a:rPr lang="fi-FI" smtClean="0"/>
              <a:t>8.3.2022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509BC-B10F-9E44-9C35-607BBB07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5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6A43D3-4801-AF4D-8AB2-8135AAE4ED1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i-FI"/>
              <a:t>Ajoittuu vuosiin 2024-2025.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70146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5EFA98E6-ACF3-4022-BEE4-675D2EA62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580" y="1473260"/>
            <a:ext cx="6169034" cy="462864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5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Kiitos kun pääsitte mukaan! </a:t>
            </a:r>
            <a:r>
              <a:rPr lang="fi-FI" sz="25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Strategiatyössä yhdistyskenttä nähdään keskeiseksi kumppaniksi.</a:t>
            </a:r>
            <a:endParaRPr lang="fi-FI" sz="25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25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TILAISUUS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5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16.30 Kaupunginjohtaja Olli avaa tilaisuuden (</a:t>
            </a:r>
            <a:r>
              <a:rPr lang="fi-FI" sz="25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mitä strategian päivittämisellä haetaan).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5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16.45 Ollin puheenvuoron jälkeen, kirjaa chattiin muutama ensi ajatuksesi aiheesta ja esittele mistä olet. Käydään nämä läpi.</a:t>
            </a:r>
            <a:endParaRPr lang="fi-FI" sz="25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5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Fasilitoitua k</a:t>
            </a:r>
            <a:r>
              <a:rPr lang="fi-FI" sz="25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eskustelua pienryhmissä stra</a:t>
            </a:r>
            <a:r>
              <a:rPr lang="fi-FI" sz="25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tegiasta ja tulevasta strategiasta. (45 min)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5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Tavataan päähuoneessa ja reflektoidaan pienryhmäkoosteet.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5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18.45 Jatkotehtävä huhtikuun jatkotapaamiseen.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5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(Muodostuuko innostuneiden työnyrkki</a:t>
            </a:r>
            <a:r>
              <a:rPr lang="fi-FI" sz="1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Haluatko mieluummin kommentoida?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21B1FF8-91F6-42D9-BB55-69CBA8DA5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1. strategiatapaaminen järjestökentän kanssa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8DE1B71-E19E-4C60-BC26-C4199D29F64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8.3.2022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4209266-5E3B-408B-9E3E-988BF6CBE6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6</a:t>
            </a:fld>
            <a:endParaRPr lang="fi-FI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094A7C7C-5329-4D1E-BD71-0F2D435A16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i-FI"/>
              <a:t>17.2. </a:t>
            </a:r>
          </a:p>
          <a:p>
            <a:r>
              <a:rPr lang="fi-FI"/>
              <a:t>”</a:t>
            </a:r>
            <a:r>
              <a:rPr lang="fi-FI" err="1"/>
              <a:t>Get</a:t>
            </a:r>
            <a:r>
              <a:rPr lang="fi-FI"/>
              <a:t> </a:t>
            </a:r>
            <a:r>
              <a:rPr lang="fi-FI" err="1"/>
              <a:t>together</a:t>
            </a:r>
            <a:r>
              <a:rPr lang="fi-FI"/>
              <a:t> - kasaannutaan”</a:t>
            </a:r>
          </a:p>
          <a:p>
            <a:r>
              <a:rPr lang="fi-FI"/>
              <a:t>Strategia – keskustelun ilta klo 16.30 – 19.30.</a:t>
            </a:r>
          </a:p>
        </p:txBody>
      </p:sp>
    </p:spTree>
    <p:extLst>
      <p:ext uri="{BB962C8B-B14F-4D97-AF65-F5344CB8AC3E}">
        <p14:creationId xmlns:p14="http://schemas.microsoft.com/office/powerpoint/2010/main" val="1307658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3873C1EC-9466-4D68-991C-352687F7D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/>
              <a:t>Pilvi avaa linjat ja hoitaa pienryhmäjaon mahdollisimman erilaisten toimijoiden kesken. Fasilitaattoreina ryhmissä Tiina, Tuomas ja Pilvi. </a:t>
            </a:r>
          </a:p>
          <a:p>
            <a:r>
              <a:rPr lang="fi-FI"/>
              <a:t>Tehtävänanto pienryhmätyöhön. </a:t>
            </a:r>
            <a:r>
              <a:rPr lang="fi-FI" err="1"/>
              <a:t>KIrjaa</a:t>
            </a:r>
            <a:r>
              <a:rPr lang="fi-FI"/>
              <a:t> hetki ajatuksiasi nykyisestä strategiasta. Mikä siinä kiinnittää huomiosi, ja miksi? </a:t>
            </a:r>
          </a:p>
          <a:p>
            <a:r>
              <a:rPr lang="fi-FI"/>
              <a:t>Käykää keskustelua tasapuolisesti siten, että jokaisen ajatukset kuullaan. Myös chattiin voi kirjoittaa.</a:t>
            </a:r>
          </a:p>
          <a:p>
            <a:r>
              <a:rPr lang="fi-FI"/>
              <a:t>Ryhmän fasilitaattori kirjaa keskustelua. Valitkaa kuitenkin joukostanne joku toinen kuin hallinnon edustaja, esittelemään pienryhmän kooste.</a:t>
            </a:r>
          </a:p>
          <a:p>
            <a:pPr marL="0" indent="0">
              <a:buNone/>
            </a:pPr>
            <a:r>
              <a:rPr lang="fi-FI"/>
              <a:t>Apukysymyksiä keskustelun käymiseen:</a:t>
            </a:r>
          </a:p>
          <a:p>
            <a:pPr marL="0" indent="0">
              <a:buNone/>
            </a:pPr>
            <a:r>
              <a:rPr lang="fi-FI"/>
              <a:t>KJ.N tehtävänanto: Mikä on järjestöjen voima? Mikä on tulevalle Järvenpäälle tärkeää?</a:t>
            </a:r>
          </a:p>
          <a:p>
            <a:r>
              <a:rPr lang="fi-FI"/>
              <a:t>Mihin koet että yhdistykselläsi tai toiminnallasi on annettavaa?</a:t>
            </a:r>
          </a:p>
          <a:p>
            <a:r>
              <a:rPr lang="fi-FI">
                <a:effectLst/>
              </a:rPr>
              <a:t>Mihin haluaisitte kaupungissa vaikuttaa seuraavan 8 vuoden aikana? </a:t>
            </a:r>
          </a:p>
          <a:p>
            <a:r>
              <a:rPr lang="fi-FI">
                <a:effectLst/>
              </a:rPr>
              <a:t>Millaisia olisivat toimintanne tai yhdistyksenne strategiset valinnat?</a:t>
            </a:r>
          </a:p>
          <a:p>
            <a:r>
              <a:rPr lang="fi-FI"/>
              <a:t>Keskustelussa nousevien ilmiöiden liittäminen megatrendeihin.</a:t>
            </a:r>
          </a:p>
          <a:p>
            <a:r>
              <a:rPr lang="fi-FI" b="0" i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Lopussa voi kysyä, että reflektoikaa kuultua, kuulitko jotain uutta joltakin tässä ryhmässä - haluaisitko kommentoida jotain keskustelussa noussutta?</a:t>
            </a:r>
            <a:endParaRPr lang="fi-FI">
              <a:effectLst/>
            </a:endParaRPr>
          </a:p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08A8270-049D-4A79-8403-DB4CBCBFEA4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/>
              <a:t>Tehtävä seuraavaan kertaan (Tuomas ja PESTEL-analyysipohja, esimerkkinä hyvinvoinnin </a:t>
            </a:r>
            <a:r>
              <a:rPr lang="fi-FI" err="1"/>
              <a:t>pestel</a:t>
            </a:r>
            <a:r>
              <a:rPr lang="fi-FI"/>
              <a:t>)</a:t>
            </a:r>
          </a:p>
          <a:p>
            <a:r>
              <a:rPr lang="fi-FI" sz="1800" err="1">
                <a:effectLst/>
                <a:latin typeface="Segoe UI" panose="020B0502040204020203" pitchFamily="34" charset="0"/>
              </a:rPr>
              <a:t>Pestel</a:t>
            </a:r>
            <a:r>
              <a:rPr lang="fi-FI" sz="1800">
                <a:effectLst/>
                <a:latin typeface="Segoe UI" panose="020B0502040204020203" pitchFamily="34" charset="0"/>
              </a:rPr>
              <a:t>-analyysit puretaan huhtikuussa ja niitä aletaan kiteyttää yhdeksi tai useammaksi tulevaisuussloganiksi, lausekkeeksi, huudahdukseksi, runoksi, sanoitukseksi… osaksi strategiaa.</a:t>
            </a:r>
          </a:p>
          <a:p>
            <a:r>
              <a:rPr lang="fi-FI" sz="1800">
                <a:latin typeface="Segoe UI" panose="020B0502040204020203" pitchFamily="34" charset="0"/>
              </a:rPr>
              <a:t>Yksi ehdotuspäivämäärä: torstai 14.4. klo 17-20.</a:t>
            </a:r>
            <a:endParaRPr lang="fi-FI" sz="1800">
              <a:effectLst/>
              <a:latin typeface="Arial" panose="020B0604020202020204" pitchFamily="34" charset="0"/>
            </a:endParaRPr>
          </a:p>
          <a:p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E3BC83B9-05D1-44CA-9A06-0CCB0273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Järjestäjien tehtävät ja apukysymykset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6B2B114-EE88-47C5-9C0A-F87C3262346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59BAB36-058D-4621-97C1-7A23B2D34A0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40611BB-9164-45BC-8B1B-EB233ECD43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4340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FCFB3C3-4DD3-40A0-965B-96A4A1AC1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Tahoma"/>
                <a:ea typeface="Tahoma"/>
                <a:cs typeface="Tahoma"/>
              </a:rPr>
              <a:t>Kansalaistoiminnan näkökulman tulisi näkyä paremmin jottei asukasta ulkoisteta asiakkaaksi – kuntalainen enemmän toiminnan kohteena. </a:t>
            </a:r>
            <a:endParaRPr lang="fi-FI"/>
          </a:p>
          <a:p>
            <a:r>
              <a:rPr lang="fi-FI">
                <a:latin typeface="Tahoma"/>
                <a:ea typeface="Tahoma"/>
                <a:cs typeface="Tahoma"/>
              </a:rPr>
              <a:t>Verkostonäkökulman  &amp; yhteisö-/yhteisöllisyysnäkökulman korostaminen</a:t>
            </a:r>
          </a:p>
          <a:p>
            <a:r>
              <a:rPr lang="fi-FI">
                <a:latin typeface="Tahoma"/>
                <a:ea typeface="Tahoma"/>
                <a:cs typeface="Tahoma"/>
              </a:rPr>
              <a:t>Järjestöjen ja srk:n tärkeyden huomioiminen ja linkkinä toimiminen. Järjestö myös antaa</a:t>
            </a:r>
          </a:p>
          <a:p>
            <a:r>
              <a:rPr lang="fi-FI">
                <a:latin typeface="Tahoma"/>
                <a:ea typeface="Tahoma"/>
                <a:cs typeface="Tahoma"/>
              </a:rPr>
              <a:t>Ihmiset ja järjestöt ovat enemmän ulkoistettuja kuin kumppaneita - kumppanuutta </a:t>
            </a:r>
          </a:p>
          <a:p>
            <a:r>
              <a:rPr lang="fi-FI">
                <a:latin typeface="Tahoma"/>
                <a:ea typeface="Tahoma"/>
                <a:cs typeface="Tahoma"/>
              </a:rPr>
              <a:t>Ihmisen tulee kokea olevan osa kokonaisuutta</a:t>
            </a:r>
          </a:p>
          <a:p>
            <a:r>
              <a:rPr lang="fi-FI">
                <a:latin typeface="Tahoma"/>
                <a:ea typeface="Tahoma"/>
                <a:cs typeface="Tahoma"/>
              </a:rPr>
              <a:t>Kumppanuus, yhteinen panostus hyvän elämän ja toimivan arjen eteenpäin viemiseen; positiivisen ja </a:t>
            </a:r>
            <a:r>
              <a:rPr lang="fi-FI" u="sng">
                <a:latin typeface="Tahoma"/>
                <a:ea typeface="Tahoma"/>
                <a:cs typeface="Tahoma"/>
              </a:rPr>
              <a:t>turvallisen </a:t>
            </a:r>
            <a:r>
              <a:rPr lang="fi-FI">
                <a:latin typeface="Tahoma"/>
                <a:ea typeface="Tahoma"/>
                <a:cs typeface="Tahoma"/>
              </a:rPr>
              <a:t>järvenpääläisyyden rakentaminen. Kaupunkilaisten voimaannuttaminen.</a:t>
            </a:r>
          </a:p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8CADE2-2229-4132-B197-8F45CF9B06B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fi-FI">
                <a:latin typeface="Tahoma"/>
                <a:ea typeface="Tahoma"/>
                <a:cs typeface="Tahoma"/>
              </a:rPr>
              <a:t>Viestinnän tärkeys strategiassa!   - viestinnän tiheys ja tarkoituksenmukaiset kanavat. </a:t>
            </a:r>
            <a:endParaRPr lang="fi-FI"/>
          </a:p>
          <a:p>
            <a:r>
              <a:rPr lang="fi-FI">
                <a:latin typeface="Tahoma"/>
                <a:ea typeface="Tahoma"/>
                <a:cs typeface="Tahoma"/>
              </a:rPr>
              <a:t>Vuorovaikutus kaksipuolista – myös kuntalaisten kanssa, ei pelkästään järjestöjen kanssa. Kaupunkiorganisaatioin lähemmäksi tuominen kohti kaupunkilaista ja järjestötoimijoita</a:t>
            </a:r>
            <a:endParaRPr lang="fi-FI"/>
          </a:p>
          <a:p>
            <a:r>
              <a:rPr lang="fi-FI">
                <a:latin typeface="Tahoma"/>
                <a:ea typeface="Tahoma"/>
                <a:cs typeface="Tahoma"/>
              </a:rPr>
              <a:t>Kuntalaisen hyvinvointi keskiössä – sanoitus: ”teemme järvenpääläisen hyvinvointia” (vrt. me teemme Järvenpään)</a:t>
            </a:r>
          </a:p>
          <a:p>
            <a:r>
              <a:rPr lang="fi-FI">
                <a:latin typeface="Tahoma"/>
                <a:ea typeface="Tahoma"/>
                <a:cs typeface="Tahoma"/>
              </a:rPr>
              <a:t>Strategian sisältöön vaikuttaminen à osallistaminen prosessiin. Päätöksenteon prosessiin aikaisemmin osallistumisen mahdollisuus. Järjestöillä arkielämän kokemusta.</a:t>
            </a:r>
          </a:p>
          <a:p>
            <a:r>
              <a:rPr lang="fi-FI">
                <a:latin typeface="Tahoma"/>
                <a:ea typeface="Tahoma"/>
                <a:cs typeface="Tahoma"/>
              </a:rPr>
              <a:t>Järvenpää on muutakin kuin keskusta – alueellinen huomioiminen. Vapaaehtoisuus ei ”riitä/kanna”, ihan kaikkien ryhmien toiminnan toteuttamisessa</a:t>
            </a:r>
          </a:p>
          <a:p>
            <a:r>
              <a:rPr lang="fi-FI">
                <a:latin typeface="Tahoma"/>
                <a:ea typeface="Tahoma"/>
                <a:cs typeface="Tahoma"/>
              </a:rPr>
              <a:t>Strategiaan alueellisen kehittämisen näkökulmaa </a:t>
            </a:r>
            <a:endParaRPr lang="fi-FI"/>
          </a:p>
          <a:p>
            <a:r>
              <a:rPr lang="fi-FI">
                <a:latin typeface="Tahoma"/>
                <a:ea typeface="Tahoma"/>
                <a:cs typeface="Tahoma"/>
              </a:rPr>
              <a:t>Kaupungin rooli voisi olla verkostojen rakentaminen yhä enemmän. Toimijoiden kokoaminen yhteen – kokoonkutsuja, linkki.</a:t>
            </a:r>
          </a:p>
          <a:p>
            <a:endParaRPr lang="fi-FI">
              <a:latin typeface="Tahoma"/>
              <a:ea typeface="Tahoma"/>
              <a:cs typeface="Tahoma"/>
            </a:endParaRPr>
          </a:p>
          <a:p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CBF8ADF-F8D4-4D9E-93D0-4A3DBC78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Ryhmä Tiina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C6EE495-89C9-4E75-9292-39747FBA2C4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33403CF-9743-4430-9DD8-1119EBFA92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2469D2D-E890-4EA6-8509-31FABA7B3A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5653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2D0DF248-D803-47DD-80E3-1D4DDF5C0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12" y="767645"/>
            <a:ext cx="5618570" cy="5441244"/>
          </a:xfrm>
        </p:spPr>
        <p:txBody>
          <a:bodyPr>
            <a:normAutofit lnSpcReduction="10000"/>
          </a:bodyPr>
          <a:lstStyle/>
          <a:p>
            <a:r>
              <a:rPr lang="fi-FI"/>
              <a:t>arvoissa näkyy hyvin asioita, joita myös eläkeläispuolella tehdään ja ne resonoi</a:t>
            </a:r>
          </a:p>
          <a:p>
            <a:r>
              <a:rPr lang="fi-FI"/>
              <a:t>arvot ja tulevaisuuskuvat tuntuvat edelleen hyvin toimivilta, aika lailla yksi yhteen sitä, mitä järjestöt voivat toivoa, järjestystä voisi pohtia ja tarkentaa</a:t>
            </a:r>
          </a:p>
          <a:p>
            <a:r>
              <a:rPr lang="fi-FI"/>
              <a:t>kansalaistoiminta tulee jatkossa korostumaan entisestään, miten sitouttaa ja kutsua mukaan toimintaan</a:t>
            </a:r>
          </a:p>
          <a:p>
            <a:r>
              <a:rPr lang="fi-FI"/>
              <a:t>koronavelka: vanhempia on vaikeampi sitouttaa urheiluseuratoimintaan ja tämä heijastuu lapsiin ja nuoriin, hei eivät saa mallia osallistumisesta vapaaehtoistoimintaan</a:t>
            </a:r>
          </a:p>
          <a:p>
            <a:r>
              <a:rPr lang="fi-FI"/>
              <a:t>turvallisuus, miten se näkyisi strategiassa; turvallinen kaupunki</a:t>
            </a:r>
          </a:p>
          <a:p>
            <a:r>
              <a:rPr lang="fi-FI"/>
              <a:t>miten saada korkean osaamispotentiaalin yrityksiä mukaan -&gt;</a:t>
            </a:r>
          </a:p>
          <a:p>
            <a:pPr marL="0" indent="0">
              <a:buNone/>
            </a:pPr>
            <a:r>
              <a:rPr lang="fi-FI"/>
              <a:t>vaikuttaa talouteen ja se heijastuu ympäristöön ja sitä kautta hyvinvointiin</a:t>
            </a:r>
          </a:p>
          <a:p>
            <a:r>
              <a:rPr lang="fi-FI"/>
              <a:t>esteettömyyden huomioiminen, mielenterveysvaikutusten huomioiminen</a:t>
            </a:r>
          </a:p>
          <a:p>
            <a:r>
              <a:rPr lang="fi-FI"/>
              <a:t>kolmas sektori mukaan suunnittelemaan ja kehittämään palveluista ja myös kouluttamaan kaupungin työntekijöitä</a:t>
            </a:r>
          </a:p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24849F-E439-4D1C-8BDE-1727BAA980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9506" y="395111"/>
            <a:ext cx="5618682" cy="5813778"/>
          </a:xfrm>
        </p:spPr>
        <p:txBody>
          <a:bodyPr>
            <a:normAutofit fontScale="92500" lnSpcReduction="10000"/>
          </a:bodyPr>
          <a:lstStyle/>
          <a:p>
            <a:r>
              <a:rPr lang="fi-FI"/>
              <a:t>miten yhteistyö hyvinvointialueen ja kunnan sekä järjestöjen välillä kehittyy</a:t>
            </a:r>
          </a:p>
          <a:p>
            <a:r>
              <a:rPr lang="fi-FI"/>
              <a:t>ikääntyneet eivät ole vain kuluerä, vaan voimavara</a:t>
            </a:r>
          </a:p>
          <a:p>
            <a:r>
              <a:rPr lang="fi-FI"/>
              <a:t>kolmas sektori on myös vetovoimatekijä, sekä pitovoimatekijä</a:t>
            </a:r>
          </a:p>
          <a:p>
            <a:r>
              <a:rPr lang="fi-FI"/>
              <a:t>roolitus on tärkeää määrittää strategiassa: hallinto, yritykset, asukkaat -&gt; tulevaisuudenkuvan kirkastaminen</a:t>
            </a:r>
          </a:p>
          <a:p>
            <a:r>
              <a:rPr lang="fi-FI"/>
              <a:t>toimintaedellytysten mahdollistaminen tärkeä elementti</a:t>
            </a:r>
          </a:p>
          <a:p>
            <a:r>
              <a:rPr lang="fi-FI" b="0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yhdistysten </a:t>
            </a:r>
            <a:r>
              <a:rPr lang="fi-FI" b="0" i="0" err="1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keskenäisen</a:t>
            </a:r>
            <a:r>
              <a:rPr lang="fi-FI" b="0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 yhteistyön mahdollisuus tilojen hyötykäyttöön</a:t>
            </a:r>
            <a:endParaRPr lang="fi-FI"/>
          </a:p>
          <a:p>
            <a:r>
              <a:rPr lang="fi-FI"/>
              <a:t>tasapaino urbaaniuden ja </a:t>
            </a:r>
            <a:r>
              <a:rPr lang="fi-FI" err="1"/>
              <a:t>viher</a:t>
            </a:r>
            <a:r>
              <a:rPr lang="fi-FI"/>
              <a:t>/siniluonnon välillä</a:t>
            </a:r>
          </a:p>
          <a:p>
            <a:r>
              <a:rPr lang="fi-FI"/>
              <a:t>harrastusmahdollisuuksien tarjoaminen, tämä edellyttää olosuhteita</a:t>
            </a:r>
          </a:p>
          <a:p>
            <a:r>
              <a:rPr lang="fi-FI"/>
              <a:t>yhteistyö maahanmuuttajaien kanssa ja tässä tehty hyvää yhteistyötä myös kaupungin kanssa – integroituminen paikalliseen yhteisöön ja nuorten kautta koko perhe kiinnittyy</a:t>
            </a:r>
          </a:p>
          <a:p>
            <a:r>
              <a:rPr lang="fi-FI"/>
              <a:t>miten kanavoidaan ihmisten ääntä ja näkemyksiä esille eli kyse on lähidemokratiasta</a:t>
            </a:r>
          </a:p>
          <a:p>
            <a:r>
              <a:rPr lang="fi-FI" b="0" i="0">
                <a:solidFill>
                  <a:srgbClr val="242424"/>
                </a:solidFill>
                <a:effectLst/>
              </a:rPr>
              <a:t>Järjestöjen työ on tärkeää ja sen toivotaan perustuvan pitkälti vapaaehtoisuuteen. Pelkän vapaaehtoisuuden varaan ei voi kuitenkaan rakentaa tärkeitä hyvinvointiyhteiskunnan toimintoja. Vapaaehtoistyökin tarvitsee resursseja.</a:t>
            </a:r>
            <a:endParaRPr lang="fi-FI"/>
          </a:p>
          <a:p>
            <a:endParaRPr lang="fi-FI"/>
          </a:p>
          <a:p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11C7D39B-28E6-4D26-A4FC-22D256340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158531"/>
            <a:ext cx="11404376" cy="468286"/>
          </a:xfrm>
        </p:spPr>
        <p:txBody>
          <a:bodyPr>
            <a:normAutofit fontScale="90000"/>
          </a:bodyPr>
          <a:lstStyle/>
          <a:p>
            <a:r>
              <a:rPr lang="fi-FI"/>
              <a:t>Ryhmä Tuomas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81341C9-EEBB-413F-82B7-140D4F2BD1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2788966-2CD5-4ED9-AB31-B6DE6FAA76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CA7F2C9-D7CA-4BCB-8AAD-D361E8768E4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3102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5666991C-0714-4BD9-8E91-4B3ACB838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Nuorten ja ikäihmisten; avoin vuorovaikutussuhde, tietäisimme tilat ja saisimme ne pienet avustukset (Maisa)</a:t>
            </a:r>
          </a:p>
          <a:p>
            <a:r>
              <a:rPr lang="fi-FI"/>
              <a:t>Yhteisöllisyys: Me Teemme Järvenpää (seurakunnassa yhteisöllisyys ja yli sukupolvirajojen tekeminen) (Vesa, seurakunta) </a:t>
            </a:r>
            <a:r>
              <a:rPr lang="fi-FI" i="1"/>
              <a:t>virtuaalinen kohtaaminen</a:t>
            </a:r>
          </a:p>
          <a:p>
            <a:r>
              <a:rPr lang="fi-FI"/>
              <a:t>yhteiskuntavastuullisuus – helppo yhteistyö ja osallistuminen hankkeisiin, mahdollisuus tulla mukaan (Sami, urheilu, nuorisotyö)</a:t>
            </a:r>
          </a:p>
          <a:p>
            <a:r>
              <a:rPr lang="fi-FI"/>
              <a:t>Yhteisöllisyys, yksi iso ainutlaatuinen yhteisö, tuntea yhteisön voima. Samaa haluan nähdä kaupungilta.  (Vesa, </a:t>
            </a:r>
            <a:r>
              <a:rPr lang="fi-FI" err="1"/>
              <a:t>JäPS</a:t>
            </a:r>
            <a:r>
              <a:rPr lang="fi-FI"/>
              <a:t>)</a:t>
            </a:r>
          </a:p>
          <a:p>
            <a:r>
              <a:rPr lang="fi-FI"/>
              <a:t>Turvallinen kaupunki, johon on helppo päästä sisään (Anja, eläkeläisneuvosto)</a:t>
            </a:r>
          </a:p>
          <a:p>
            <a:r>
              <a:rPr lang="fi-FI"/>
              <a:t>Ikääntyneiden palvelujen tarve lisääntyy, palvelut saavutettaviksi (kokemusasiantuntijaverkosto, Martti)</a:t>
            </a:r>
          </a:p>
          <a:p>
            <a:r>
              <a:rPr lang="fi-FI"/>
              <a:t>Kun on tavoite pitää ammattitaitoa yllä, tärkeää että Järvenpää houkuttelevaa yrityksille (autotekninen yhdistys, Arto)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4F722F-3A01-4259-A42E-FF0347B9E6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i-FI"/>
              <a:t>Vuorovaikutus ja yhteisöllisyys. Luontokeitaiden säilyminen on tärkeää. (Hannele, Retkeilijät)</a:t>
            </a:r>
          </a:p>
          <a:p>
            <a:r>
              <a:rPr lang="fi-FI"/>
              <a:t>Syrjäytymisvaarassa olevat nuoret, nuorissa on tulevaisuus. Tärkeää on sosiaalisesti kestävää kehitystä nuorten puolelle. (Lions, Ulla-Riitta)</a:t>
            </a:r>
          </a:p>
          <a:p>
            <a:r>
              <a:rPr lang="fi-FI"/>
              <a:t>Ikäihmisten kasvava määrä tarvitsee äänitorven, sote-uudistus ja palvelujen piiriin pääseminen. Toisena keskustelu korona ja sen vaikutukset järjestötoimintaan ja aktiivisuuteen. (Kaija, eläkeläisneuvosto)</a:t>
            </a:r>
          </a:p>
          <a:p>
            <a:r>
              <a:rPr lang="fi-FI"/>
              <a:t>Komppaan vuorovaikutusta ja yhteisöllisyyttä: miten asukkaat saadaan juurtumaan, kiintymään ja tietämään Järvenpäästä? Kaipaan konkreettisia tapahtumia, kohtaamisia. Paikallisuuteen on helpompi rakastua kuin koko kaupunkiin. (Erja, HKJ)</a:t>
            </a:r>
          </a:p>
          <a:p>
            <a:r>
              <a:rPr lang="fi-FI"/>
              <a:t>34 vuotta kaupungilla, allekirjoitan Maisan ja paikallisuuteen rakastumisen, luonnon. Sivuutetaanko nyt kaupungin työntekijät jostain prosesseista? </a:t>
            </a:r>
            <a:r>
              <a:rPr lang="fi-FI" err="1"/>
              <a:t>KOkemus</a:t>
            </a:r>
            <a:r>
              <a:rPr lang="fi-FI"/>
              <a:t> joko vahvistaa tai heikentää suhdetta kaupunkiin. Arvo yhteisöllisesti yllä pidetyille rakennuksille. (Katri, JHL)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D31C9A1-15B8-419E-9C52-1B116C9A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Ryhmä Pilvi: Mikä on tulevaisuuden Järvenpäälle tärkeää?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0224A24-EB08-4732-9310-0D026E419C5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C9C98EB-54C6-4D36-816E-CB4498259FC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E3B3B26-5E74-41DE-A5B8-BBEEDF3563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4240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5666991C-0714-4BD9-8E91-4B3ACB838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Jatkossakin hyvä elämä ja toimiva arki – yhdistystoiminnassa olevat saavat hyvää elämää, samanhenkisten kanssa ylisukupolvisesti. Vapaa-ajan toiminnan ja ihmisten välisen vuorovaikutuksen ja kanssakäymisten mahdollistamista. </a:t>
            </a:r>
            <a:r>
              <a:rPr lang="fi-FI" err="1"/>
              <a:t>JOs</a:t>
            </a:r>
            <a:r>
              <a:rPr lang="fi-FI"/>
              <a:t> haluaa karsia, niin hyvä elämä ja toimiva arki toimii hyvänä kattoajatuksena. (Hanna-Leena, arvopohjainen kristillinen </a:t>
            </a:r>
            <a:r>
              <a:rPr lang="fi-FI" err="1"/>
              <a:t>yhdistus</a:t>
            </a:r>
            <a:r>
              <a:rPr lang="fi-FI"/>
              <a:t>)</a:t>
            </a:r>
          </a:p>
          <a:p>
            <a:r>
              <a:rPr lang="fi-FI"/>
              <a:t>Digitaalisen painottuminen, se tuo tehokkuutta. Mutta tulee huomioida ikääntyneiden ihmisten palveluiden tarve. Yksinäisyyteen löytää apua yhdistyksistä ja toiminnasta. (Martti)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4F722F-3A01-4259-A42E-FF0347B9E6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D31C9A1-15B8-419E-9C52-1B116C9A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Ryhmä Pilvi: Mikä on tulevaisuuden Järvenpäälle tärkeää?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0224A24-EB08-4732-9310-0D026E419C5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C9C98EB-54C6-4D36-816E-CB4498259FC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E3B3B26-5E74-41DE-A5B8-BBEEDF3563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096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1B905645-8B71-46C7-B447-540DC2040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Kooste (Merja) lähetetään etukäteen </a:t>
            </a:r>
            <a:r>
              <a:rPr lang="fi-FI" dirty="0" err="1"/>
              <a:t>Pestel</a:t>
            </a:r>
            <a:r>
              <a:rPr lang="fi-FI" dirty="0"/>
              <a:t>-tehtävän kanssa. Jakelu alkuperäinen, myös niille jotka eivät ole aiemmin päässeet mukaan. </a:t>
            </a:r>
            <a:r>
              <a:rPr lang="fi-FI" i="1" dirty="0"/>
              <a:t>Toimii myös yhteistoimintamallin tiedonkeruuna.</a:t>
            </a:r>
            <a:endParaRPr lang="fi-FI" dirty="0"/>
          </a:p>
          <a:p>
            <a:r>
              <a:rPr lang="fi-FI" dirty="0"/>
              <a:t>Tavoitteena tapaamisessa kotitehtävän (analyysin) purku.</a:t>
            </a:r>
          </a:p>
          <a:p>
            <a:r>
              <a:rPr lang="fi-FI" sz="1400" dirty="0" err="1">
                <a:effectLst/>
                <a:latin typeface="Segoe UI" panose="020B0502040204020203" pitchFamily="34" charset="0"/>
              </a:rPr>
              <a:t>Pestel</a:t>
            </a:r>
            <a:r>
              <a:rPr lang="fi-FI" sz="1400" dirty="0">
                <a:effectLst/>
                <a:latin typeface="Segoe UI" panose="020B0502040204020203" pitchFamily="34" charset="0"/>
              </a:rPr>
              <a:t>-analyysit puretaan huhtikuussa. (Tuomas työstää)</a:t>
            </a:r>
          </a:p>
          <a:p>
            <a:r>
              <a:rPr lang="fi-FI" dirty="0">
                <a:latin typeface="Segoe UI" panose="020B0502040204020203" pitchFamily="34" charset="0"/>
              </a:rPr>
              <a:t>Paketti maailmalle 18.3.</a:t>
            </a:r>
            <a:endParaRPr lang="fi-FI" sz="1400" dirty="0">
              <a:effectLst/>
              <a:latin typeface="Segoe UI" panose="020B0502040204020203" pitchFamily="34" charset="0"/>
            </a:endParaRPr>
          </a:p>
          <a:p>
            <a:r>
              <a:rPr lang="fi-FI" sz="1400" dirty="0">
                <a:latin typeface="Segoe UI" panose="020B0502040204020203" pitchFamily="34" charset="0"/>
              </a:rPr>
              <a:t>Yksi ehdotuspäivämäärä: </a:t>
            </a:r>
            <a:r>
              <a:rPr lang="fi-FI" sz="1400" dirty="0">
                <a:highlight>
                  <a:srgbClr val="FFFF00"/>
                </a:highlight>
                <a:latin typeface="Segoe UI" panose="020B0502040204020203" pitchFamily="34" charset="0"/>
              </a:rPr>
              <a:t>torstai 7.4. klo 17-20., verkkotapaaminen. III tapaaminen livenä. </a:t>
            </a:r>
            <a:endParaRPr lang="fi-FI" dirty="0">
              <a:highlight>
                <a:srgbClr val="FFFF00"/>
              </a:highlight>
            </a:endParaRPr>
          </a:p>
          <a:p>
            <a:r>
              <a:rPr lang="fi-FI" dirty="0"/>
              <a:t>Strategiatyön tilanne kaupungin organisaatiossa</a:t>
            </a:r>
          </a:p>
          <a:p>
            <a:r>
              <a:rPr lang="fi-FI" dirty="0"/>
              <a:t>Työnyrkki (kädet savessa) ja yhteistyökoalitiot. 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F2370F8-32A4-45E3-A848-2A526E8B8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2. tapaaminen (huhtikuu)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0A0BFF8-23B2-4E57-BA3B-668D1EDE7C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5BD85F1-47A0-443B-B0E7-9934EAEEDB2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 dirty="0"/>
              <a:t>Esityksen nimen voi laittaa tänne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35D18D-9F85-4821-8E48-D13A8DEB234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66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1B905645-8B71-46C7-B447-540DC2040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Strategiatyön tilanne kaupungin organisaatiossa</a:t>
            </a:r>
          </a:p>
          <a:p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F2370F8-32A4-45E3-A848-2A526E8B8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 tapaaminen (toukokuu)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0A0BFF8-23B2-4E57-BA3B-668D1EDE7C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8.3.2022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5BD85F1-47A0-443B-B0E7-9934EAEEDB2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35D18D-9F85-4821-8E48-D13A8DEB234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3197558"/>
      </p:ext>
    </p:extLst>
  </p:cSld>
  <p:clrMapOvr>
    <a:masterClrMapping/>
  </p:clrMapOvr>
</p:sld>
</file>

<file path=ppt/theme/theme1.xml><?xml version="1.0" encoding="utf-8"?>
<a:theme xmlns:a="http://schemas.openxmlformats.org/drawingml/2006/main" name="Keltainen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urkoosi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yaani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Vihreä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0FAD814314FC3458FFE6467E931A9BB" ma:contentTypeVersion="13" ma:contentTypeDescription="Luo uusi asiakirja." ma:contentTypeScope="" ma:versionID="a52aa530fa127df7d88935dd7bc1d87c">
  <xsd:schema xmlns:xsd="http://www.w3.org/2001/XMLSchema" xmlns:xs="http://www.w3.org/2001/XMLSchema" xmlns:p="http://schemas.microsoft.com/office/2006/metadata/properties" xmlns:ns2="e66cc00a-63a3-40bb-ae0f-67386afd1aba" xmlns:ns3="e49d8200-73a0-477f-9bfa-42fd33400d48" targetNamespace="http://schemas.microsoft.com/office/2006/metadata/properties" ma:root="true" ma:fieldsID="b22d38dfd97ee779033c591105a8417c" ns2:_="" ns3:_="">
    <xsd:import namespace="e66cc00a-63a3-40bb-ae0f-67386afd1aba"/>
    <xsd:import namespace="e49d8200-73a0-477f-9bfa-42fd33400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Organisaatio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cc00a-63a3-40bb-ae0f-67386afd1a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Organisaatio" ma:index="11" nillable="true" ma:displayName="Organisaatio" ma:format="Dropdown" ma:internalName="Organisaatio">
      <xsd:simpleType>
        <xsd:restriction base="dms:Choice">
          <xsd:enumeration value="Henkilöstöasiat"/>
          <xsd:enumeration value="Talousasiat"/>
          <xsd:enumeration value="Tietohallinto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9d8200-73a0-477f-9bfa-42fd33400d4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rganisaatio xmlns="e66cc00a-63a3-40bb-ae0f-67386afd1aba" xsi:nil="true"/>
  </documentManagement>
</p:properties>
</file>

<file path=customXml/itemProps1.xml><?xml version="1.0" encoding="utf-8"?>
<ds:datastoreItem xmlns:ds="http://schemas.openxmlformats.org/officeDocument/2006/customXml" ds:itemID="{D5E4284D-29D9-427F-AB2D-6353C6C10D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E43A81-8A97-4618-9935-99485A72E0FD}">
  <ds:schemaRefs>
    <ds:schemaRef ds:uri="e49d8200-73a0-477f-9bfa-42fd33400d48"/>
    <ds:schemaRef ds:uri="e66cc00a-63a3-40bb-ae0f-67386afd1ab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59F42C6-58A8-44DB-888E-AAC0EBE52D30}">
  <ds:schemaRefs>
    <ds:schemaRef ds:uri="e49d8200-73a0-477f-9bfa-42fd33400d48"/>
    <ds:schemaRef ds:uri="e66cc00a-63a3-40bb-ae0f-67386afd1ab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1631</Words>
  <Application>Microsoft Office PowerPoint</Application>
  <PresentationFormat>Laajakuva</PresentationFormat>
  <Paragraphs>173</Paragraphs>
  <Slides>13</Slides>
  <Notes>1</Notes>
  <HiddenSlides>1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13</vt:i4>
      </vt:variant>
    </vt:vector>
  </HeadingPairs>
  <TitlesOfParts>
    <vt:vector size="23" baseType="lpstr">
      <vt:lpstr>Arial</vt:lpstr>
      <vt:lpstr>Calibri</vt:lpstr>
      <vt:lpstr>DM Serif Display</vt:lpstr>
      <vt:lpstr>Segoe UI</vt:lpstr>
      <vt:lpstr>Tahoma</vt:lpstr>
      <vt:lpstr>Times</vt:lpstr>
      <vt:lpstr>Keltainen</vt:lpstr>
      <vt:lpstr>Turkoosi</vt:lpstr>
      <vt:lpstr>Syaani</vt:lpstr>
      <vt:lpstr>Vihreä</vt:lpstr>
      <vt:lpstr>Strategiatyö yhdistysten  kanssa </vt:lpstr>
      <vt:lpstr>PowerPoint-esitys</vt:lpstr>
      <vt:lpstr>Vaihe 1 Strategian päivittäminen</vt:lpstr>
      <vt:lpstr>Vaihe 2 Toimeenpano</vt:lpstr>
      <vt:lpstr>Vaihe 3 Reflektio ja uuteen valmistautuminen</vt:lpstr>
      <vt:lpstr>1. strategiatapaaminen järjestökentän kanssa</vt:lpstr>
      <vt:lpstr>Järjestäjien tehtävät ja apukysymykset</vt:lpstr>
      <vt:lpstr>Ryhmä Tiina</vt:lpstr>
      <vt:lpstr>Ryhmä Tuomas</vt:lpstr>
      <vt:lpstr>Ryhmä Pilvi: Mikä on tulevaisuuden Järvenpäälle tärkeää?</vt:lpstr>
      <vt:lpstr>Ryhmä Pilvi: Mikä on tulevaisuuden Järvenpäälle tärkeää?</vt:lpstr>
      <vt:lpstr>2. tapaaminen (huhtikuu)</vt:lpstr>
      <vt:lpstr>3. tapaaminen (toukokuu)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Roope Lehtoranta</dc:creator>
  <cp:lastModifiedBy>Kallio-Meriläinen Pilvi</cp:lastModifiedBy>
  <cp:revision>1</cp:revision>
  <dcterms:created xsi:type="dcterms:W3CDTF">2019-12-31T08:08:24Z</dcterms:created>
  <dcterms:modified xsi:type="dcterms:W3CDTF">2022-03-08T09:20:20Z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0x010100F0FAD814314FC3458FFE6467E931A9BB</vt:lpwstr>
  </property>
</Properties>
</file>