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sldIdLst>
    <p:sldId id="256" r:id="rId5"/>
    <p:sldId id="259" r:id="rId6"/>
    <p:sldId id="277" r:id="rId7"/>
    <p:sldId id="260" r:id="rId8"/>
    <p:sldId id="257" r:id="rId9"/>
    <p:sldId id="275" r:id="rId10"/>
    <p:sldId id="264" r:id="rId11"/>
    <p:sldId id="265" r:id="rId12"/>
    <p:sldId id="281" r:id="rId13"/>
    <p:sldId id="278" r:id="rId14"/>
    <p:sldId id="282" r:id="rId15"/>
    <p:sldId id="263" r:id="rId16"/>
    <p:sldId id="262" r:id="rId17"/>
    <p:sldId id="276" r:id="rId18"/>
    <p:sldId id="266" r:id="rId19"/>
    <p:sldId id="267" r:id="rId20"/>
    <p:sldId id="268" r:id="rId21"/>
    <p:sldId id="269" r:id="rId22"/>
    <p:sldId id="270" r:id="rId23"/>
    <p:sldId id="271" r:id="rId24"/>
    <p:sldId id="272" r:id="rId25"/>
    <p:sldId id="279" r:id="rId26"/>
    <p:sldId id="285" r:id="rId27"/>
    <p:sldId id="286" r:id="rId28"/>
    <p:sldId id="287" r:id="rId29"/>
    <p:sldId id="288" r:id="rId30"/>
    <p:sldId id="289" r:id="rId31"/>
    <p:sldId id="290" r:id="rId32"/>
    <p:sldId id="280" r:id="rId33"/>
    <p:sldId id="284" r:id="rId34"/>
    <p:sldId id="291" r:id="rId35"/>
    <p:sldId id="292" r:id="rId36"/>
    <p:sldId id="283" r:id="rId37"/>
    <p:sldId id="274"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5AA331-AA47-4D7F-B85E-447E8B086FE4}" v="130" dt="2023-03-21T09:35:31.964"/>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Ei tyyliä, ei ruudukko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63" d="100"/>
          <a:sy n="63" d="100"/>
        </p:scale>
        <p:origin x="57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i Niemi" userId="5bc364c2-8e52-458c-9838-d14b928f1ec0" providerId="ADAL" clId="{F75AA331-AA47-4D7F-B85E-447E8B086FE4}"/>
    <pc:docChg chg="modSld">
      <pc:chgData name="Sami Niemi" userId="5bc364c2-8e52-458c-9838-d14b928f1ec0" providerId="ADAL" clId="{F75AA331-AA47-4D7F-B85E-447E8B086FE4}" dt="2023-03-21T09:36:00.078" v="1373" actId="962"/>
      <pc:docMkLst>
        <pc:docMk/>
      </pc:docMkLst>
      <pc:sldChg chg="modSp mod">
        <pc:chgData name="Sami Niemi" userId="5bc364c2-8e52-458c-9838-d14b928f1ec0" providerId="ADAL" clId="{F75AA331-AA47-4D7F-B85E-447E8B086FE4}" dt="2023-03-21T09:33:04.126" v="381" actId="962"/>
        <pc:sldMkLst>
          <pc:docMk/>
          <pc:sldMk cId="2489729233" sldId="263"/>
        </pc:sldMkLst>
        <pc:grpChg chg="mod">
          <ac:chgData name="Sami Niemi" userId="5bc364c2-8e52-458c-9838-d14b928f1ec0" providerId="ADAL" clId="{F75AA331-AA47-4D7F-B85E-447E8B086FE4}" dt="2023-03-21T09:33:04.126" v="381" actId="962"/>
          <ac:grpSpMkLst>
            <pc:docMk/>
            <pc:sldMk cId="2489729233" sldId="263"/>
            <ac:grpSpMk id="7" creationId="{A1B6F886-7E25-A74B-A3F5-54E75113E4BB}"/>
          </ac:grpSpMkLst>
        </pc:grpChg>
      </pc:sldChg>
      <pc:sldChg chg="modSp mod">
        <pc:chgData name="Sami Niemi" userId="5bc364c2-8e52-458c-9838-d14b928f1ec0" providerId="ADAL" clId="{F75AA331-AA47-4D7F-B85E-447E8B086FE4}" dt="2023-03-21T09:33:16.644" v="459" actId="962"/>
        <pc:sldMkLst>
          <pc:docMk/>
          <pc:sldMk cId="3702085202" sldId="276"/>
        </pc:sldMkLst>
        <pc:picChg chg="mod">
          <ac:chgData name="Sami Niemi" userId="5bc364c2-8e52-458c-9838-d14b928f1ec0" providerId="ADAL" clId="{F75AA331-AA47-4D7F-B85E-447E8B086FE4}" dt="2023-03-21T09:33:16.644" v="459" actId="962"/>
          <ac:picMkLst>
            <pc:docMk/>
            <pc:sldMk cId="3702085202" sldId="276"/>
            <ac:picMk id="7" creationId="{F82FDD4A-49CC-0310-56B0-722C6035DB76}"/>
          </ac:picMkLst>
        </pc:picChg>
      </pc:sldChg>
      <pc:sldChg chg="modSp mod">
        <pc:chgData name="Sami Niemi" userId="5bc364c2-8e52-458c-9838-d14b928f1ec0" providerId="ADAL" clId="{F75AA331-AA47-4D7F-B85E-447E8B086FE4}" dt="2023-03-21T09:33:45.048" v="611" actId="962"/>
        <pc:sldMkLst>
          <pc:docMk/>
          <pc:sldMk cId="521386091" sldId="279"/>
        </pc:sldMkLst>
        <pc:picChg chg="mod">
          <ac:chgData name="Sami Niemi" userId="5bc364c2-8e52-458c-9838-d14b928f1ec0" providerId="ADAL" clId="{F75AA331-AA47-4D7F-B85E-447E8B086FE4}" dt="2023-03-21T09:33:45.048" v="611" actId="962"/>
          <ac:picMkLst>
            <pc:docMk/>
            <pc:sldMk cId="521386091" sldId="279"/>
            <ac:picMk id="5" creationId="{BACFB477-D943-0A7C-B2B5-F8495BF43318}"/>
          </ac:picMkLst>
        </pc:picChg>
      </pc:sldChg>
      <pc:sldChg chg="modSp mod">
        <pc:chgData name="Sami Niemi" userId="5bc364c2-8e52-458c-9838-d14b928f1ec0" providerId="ADAL" clId="{F75AA331-AA47-4D7F-B85E-447E8B086FE4}" dt="2023-03-21T09:35:00.747" v="1025" actId="962"/>
        <pc:sldMkLst>
          <pc:docMk/>
          <pc:sldMk cId="2184566622" sldId="280"/>
        </pc:sldMkLst>
        <pc:picChg chg="mod">
          <ac:chgData name="Sami Niemi" userId="5bc364c2-8e52-458c-9838-d14b928f1ec0" providerId="ADAL" clId="{F75AA331-AA47-4D7F-B85E-447E8B086FE4}" dt="2023-03-21T09:35:00.747" v="1025" actId="962"/>
          <ac:picMkLst>
            <pc:docMk/>
            <pc:sldMk cId="2184566622" sldId="280"/>
            <ac:picMk id="5" creationId="{A65325F2-9C5D-DABB-E436-B6681F423B4A}"/>
          </ac:picMkLst>
        </pc:picChg>
      </pc:sldChg>
      <pc:sldChg chg="modSp mod">
        <pc:chgData name="Sami Niemi" userId="5bc364c2-8e52-458c-9838-d14b928f1ec0" providerId="ADAL" clId="{F75AA331-AA47-4D7F-B85E-447E8B086FE4}" dt="2023-03-21T09:32:08.020" v="45" actId="962"/>
        <pc:sldMkLst>
          <pc:docMk/>
          <pc:sldMk cId="444366335" sldId="281"/>
        </pc:sldMkLst>
        <pc:picChg chg="mod">
          <ac:chgData name="Sami Niemi" userId="5bc364c2-8e52-458c-9838-d14b928f1ec0" providerId="ADAL" clId="{F75AA331-AA47-4D7F-B85E-447E8B086FE4}" dt="2023-03-21T09:32:08.020" v="45" actId="962"/>
          <ac:picMkLst>
            <pc:docMk/>
            <pc:sldMk cId="444366335" sldId="281"/>
            <ac:picMk id="7" creationId="{68C8986F-20D6-9AB1-BEC2-42FB0DEB4FE1}"/>
          </ac:picMkLst>
        </pc:picChg>
      </pc:sldChg>
      <pc:sldChg chg="modSp mod">
        <pc:chgData name="Sami Niemi" userId="5bc364c2-8e52-458c-9838-d14b928f1ec0" providerId="ADAL" clId="{F75AA331-AA47-4D7F-B85E-447E8B086FE4}" dt="2023-03-21T09:32:29.641" v="153" actId="962"/>
        <pc:sldMkLst>
          <pc:docMk/>
          <pc:sldMk cId="3841141560" sldId="282"/>
        </pc:sldMkLst>
        <pc:grpChg chg="mod">
          <ac:chgData name="Sami Niemi" userId="5bc364c2-8e52-458c-9838-d14b928f1ec0" providerId="ADAL" clId="{F75AA331-AA47-4D7F-B85E-447E8B086FE4}" dt="2023-03-21T09:32:18.614" v="97" actId="962"/>
          <ac:grpSpMkLst>
            <pc:docMk/>
            <pc:sldMk cId="3841141560" sldId="282"/>
            <ac:grpSpMk id="4" creationId="{0154C945-F16D-A0BF-1DB1-5001028CF864}"/>
          </ac:grpSpMkLst>
        </pc:grpChg>
        <pc:grpChg chg="mod">
          <ac:chgData name="Sami Niemi" userId="5bc364c2-8e52-458c-9838-d14b928f1ec0" providerId="ADAL" clId="{F75AA331-AA47-4D7F-B85E-447E8B086FE4}" dt="2023-03-21T09:32:29.641" v="153" actId="962"/>
          <ac:grpSpMkLst>
            <pc:docMk/>
            <pc:sldMk cId="3841141560" sldId="282"/>
            <ac:grpSpMk id="5" creationId="{17EFC70A-8513-A3A0-4CFC-4C36A18B277E}"/>
          </ac:grpSpMkLst>
        </pc:grpChg>
      </pc:sldChg>
      <pc:sldChg chg="modSp mod">
        <pc:chgData name="Sami Niemi" userId="5bc364c2-8e52-458c-9838-d14b928f1ec0" providerId="ADAL" clId="{F75AA331-AA47-4D7F-B85E-447E8B086FE4}" dt="2023-03-21T09:36:00.078" v="1373" actId="962"/>
        <pc:sldMkLst>
          <pc:docMk/>
          <pc:sldMk cId="3827989603" sldId="283"/>
        </pc:sldMkLst>
        <pc:picChg chg="mod">
          <ac:chgData name="Sami Niemi" userId="5bc364c2-8e52-458c-9838-d14b928f1ec0" providerId="ADAL" clId="{F75AA331-AA47-4D7F-B85E-447E8B086FE4}" dt="2023-03-21T09:36:00.078" v="1373" actId="962"/>
          <ac:picMkLst>
            <pc:docMk/>
            <pc:sldMk cId="3827989603" sldId="283"/>
            <ac:picMk id="4" creationId="{CE3D3B3E-9544-DE61-8644-4197AA58D531}"/>
          </ac:picMkLst>
        </pc:picChg>
      </pc:sldChg>
      <pc:sldChg chg="modSp mod">
        <pc:chgData name="Sami Niemi" userId="5bc364c2-8e52-458c-9838-d14b928f1ec0" providerId="ADAL" clId="{F75AA331-AA47-4D7F-B85E-447E8B086FE4}" dt="2023-03-21T09:34:16.434" v="819" actId="962"/>
        <pc:sldMkLst>
          <pc:docMk/>
          <pc:sldMk cId="1341245288" sldId="285"/>
        </pc:sldMkLst>
        <pc:picChg chg="mod">
          <ac:chgData name="Sami Niemi" userId="5bc364c2-8e52-458c-9838-d14b928f1ec0" providerId="ADAL" clId="{F75AA331-AA47-4D7F-B85E-447E8B086FE4}" dt="2023-03-21T09:34:16.434" v="819" actId="962"/>
          <ac:picMkLst>
            <pc:docMk/>
            <pc:sldMk cId="1341245288" sldId="285"/>
            <ac:picMk id="7" creationId="{773E96DB-E311-207F-E85B-26E8E53D2A8F}"/>
          </ac:picMkLst>
        </pc:picChg>
      </pc:sldChg>
      <pc:sldChg chg="modSp">
        <pc:chgData name="Sami Niemi" userId="5bc364c2-8e52-458c-9838-d14b928f1ec0" providerId="ADAL" clId="{F75AA331-AA47-4D7F-B85E-447E8B086FE4}" dt="2023-03-21T09:35:31.964" v="1155" actId="962"/>
        <pc:sldMkLst>
          <pc:docMk/>
          <pc:sldMk cId="2725059346" sldId="292"/>
        </pc:sldMkLst>
        <pc:picChg chg="mod">
          <ac:chgData name="Sami Niemi" userId="5bc364c2-8e52-458c-9838-d14b928f1ec0" providerId="ADAL" clId="{F75AA331-AA47-4D7F-B85E-447E8B086FE4}" dt="2023-03-21T09:35:31.964" v="1155" actId="962"/>
          <ac:picMkLst>
            <pc:docMk/>
            <pc:sldMk cId="2725059346" sldId="292"/>
            <ac:picMk id="5122" creationId="{46CBF83B-1CBA-4785-B3D1-6DB957C03D1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fi-FI"/>
              <a:t>Muokkaa ots. perustyyl. napsautt.</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5873E729-9856-4629-89ED-A3A7E1E7E97B}" type="datetimeFigureOut">
              <a:rPr lang="fi-FI" smtClean="0"/>
              <a:t>21.3.2023</a:t>
            </a:fld>
            <a:endParaRPr lang="fi-FI"/>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fi-FI"/>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D82CC6B1-EE66-47B0-BD59-92B4FD2A752A}" type="slidenum">
              <a:rPr lang="fi-FI" smtClean="0"/>
              <a:t>‹#›</a:t>
            </a:fld>
            <a:endParaRPr lang="fi-FI"/>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7486266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5873E729-9856-4629-89ED-A3A7E1E7E97B}" type="datetimeFigureOut">
              <a:rPr lang="fi-FI" smtClean="0"/>
              <a:t>21.3.2023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82CC6B1-EE66-47B0-BD59-92B4FD2A752A}" type="slidenum">
              <a:rPr lang="fi-FI" smtClean="0"/>
              <a:t>‹#›</a:t>
            </a:fld>
            <a:endParaRPr lang="fi-FI"/>
          </a:p>
        </p:txBody>
      </p:sp>
    </p:spTree>
    <p:extLst>
      <p:ext uri="{BB962C8B-B14F-4D97-AF65-F5344CB8AC3E}">
        <p14:creationId xmlns:p14="http://schemas.microsoft.com/office/powerpoint/2010/main" val="107402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5873E729-9856-4629-89ED-A3A7E1E7E97B}" type="datetimeFigureOut">
              <a:rPr lang="fi-FI" smtClean="0"/>
              <a:t>21.3.2023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82CC6B1-EE66-47B0-BD59-92B4FD2A752A}" type="slidenum">
              <a:rPr lang="fi-FI" smtClean="0"/>
              <a:t>‹#›</a:t>
            </a:fld>
            <a:endParaRPr lang="fi-FI"/>
          </a:p>
        </p:txBody>
      </p:sp>
    </p:spTree>
    <p:extLst>
      <p:ext uri="{BB962C8B-B14F-4D97-AF65-F5344CB8AC3E}">
        <p14:creationId xmlns:p14="http://schemas.microsoft.com/office/powerpoint/2010/main" val="1832206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5873E729-9856-4629-89ED-A3A7E1E7E97B}" type="datetimeFigureOut">
              <a:rPr lang="fi-FI" smtClean="0"/>
              <a:t>21.3.2023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82CC6B1-EE66-47B0-BD59-92B4FD2A752A}" type="slidenum">
              <a:rPr lang="fi-FI" smtClean="0"/>
              <a:t>‹#›</a:t>
            </a:fld>
            <a:endParaRPr lang="fi-FI"/>
          </a:p>
        </p:txBody>
      </p:sp>
    </p:spTree>
    <p:extLst>
      <p:ext uri="{BB962C8B-B14F-4D97-AF65-F5344CB8AC3E}">
        <p14:creationId xmlns:p14="http://schemas.microsoft.com/office/powerpoint/2010/main" val="2260616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fi-FI"/>
              <a:t>Muokkaa ots. perustyyl. napsautt.</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5873E729-9856-4629-89ED-A3A7E1E7E97B}" type="datetimeFigureOut">
              <a:rPr lang="fi-FI" smtClean="0"/>
              <a:t>21.3.2023</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82CC6B1-EE66-47B0-BD59-92B4FD2A752A}" type="slidenum">
              <a:rPr lang="fi-FI" smtClean="0"/>
              <a:t>‹#›</a:t>
            </a:fld>
            <a:endParaRPr lang="fi-FI"/>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19313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5873E729-9856-4629-89ED-A3A7E1E7E97B}" type="datetimeFigureOut">
              <a:rPr lang="fi-FI" smtClean="0"/>
              <a:t>21.3.2023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D82CC6B1-EE66-47B0-BD59-92B4FD2A752A}" type="slidenum">
              <a:rPr lang="fi-FI" smtClean="0"/>
              <a:t>‹#›</a:t>
            </a:fld>
            <a:endParaRPr lang="fi-FI"/>
          </a:p>
        </p:txBody>
      </p:sp>
    </p:spTree>
    <p:extLst>
      <p:ext uri="{BB962C8B-B14F-4D97-AF65-F5344CB8AC3E}">
        <p14:creationId xmlns:p14="http://schemas.microsoft.com/office/powerpoint/2010/main" val="16673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a:t>Muokkaa ots. perustyyl. napsautt.</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fi-FI"/>
              <a:t>Muokkaa tekstin perustyylejä napsauttamalla</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5873E729-9856-4629-89ED-A3A7E1E7E97B}" type="datetimeFigureOut">
              <a:rPr lang="fi-FI" smtClean="0"/>
              <a:t>21.3.2023</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D82CC6B1-EE66-47B0-BD59-92B4FD2A752A}" type="slidenum">
              <a:rPr lang="fi-FI" smtClean="0"/>
              <a:t>‹#›</a:t>
            </a:fld>
            <a:endParaRPr lang="fi-FI"/>
          </a:p>
        </p:txBody>
      </p:sp>
    </p:spTree>
    <p:extLst>
      <p:ext uri="{BB962C8B-B14F-4D97-AF65-F5344CB8AC3E}">
        <p14:creationId xmlns:p14="http://schemas.microsoft.com/office/powerpoint/2010/main" val="1234883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5873E729-9856-4629-89ED-A3A7E1E7E97B}" type="datetimeFigureOut">
              <a:rPr lang="fi-FI" smtClean="0"/>
              <a:t>21.3.2023</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D82CC6B1-EE66-47B0-BD59-92B4FD2A752A}" type="slidenum">
              <a:rPr lang="fi-FI" smtClean="0"/>
              <a:t>‹#›</a:t>
            </a:fld>
            <a:endParaRPr lang="fi-FI"/>
          </a:p>
        </p:txBody>
      </p:sp>
    </p:spTree>
    <p:extLst>
      <p:ext uri="{BB962C8B-B14F-4D97-AF65-F5344CB8AC3E}">
        <p14:creationId xmlns:p14="http://schemas.microsoft.com/office/powerpoint/2010/main" val="1073925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73E729-9856-4629-89ED-A3A7E1E7E97B}" type="datetimeFigureOut">
              <a:rPr lang="fi-FI" smtClean="0"/>
              <a:t>21.3.2023</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D82CC6B1-EE66-47B0-BD59-92B4FD2A752A}" type="slidenum">
              <a:rPr lang="fi-FI" smtClean="0"/>
              <a:t>‹#›</a:t>
            </a:fld>
            <a:endParaRPr lang="fi-FI"/>
          </a:p>
        </p:txBody>
      </p:sp>
    </p:spTree>
    <p:extLst>
      <p:ext uri="{BB962C8B-B14F-4D97-AF65-F5344CB8AC3E}">
        <p14:creationId xmlns:p14="http://schemas.microsoft.com/office/powerpoint/2010/main" val="2305540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fi-FI"/>
              <a:t>Muokkaa ots. perustyyl. napsautt.</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5873E729-9856-4629-89ED-A3A7E1E7E97B}" type="datetimeFigureOut">
              <a:rPr lang="fi-FI" smtClean="0"/>
              <a:t>21.3.2023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D82CC6B1-EE66-47B0-BD59-92B4FD2A752A}" type="slidenum">
              <a:rPr lang="fi-FI" smtClean="0"/>
              <a:t>‹#›</a:t>
            </a:fld>
            <a:endParaRPr lang="fi-FI"/>
          </a:p>
        </p:txBody>
      </p:sp>
    </p:spTree>
    <p:extLst>
      <p:ext uri="{BB962C8B-B14F-4D97-AF65-F5344CB8AC3E}">
        <p14:creationId xmlns:p14="http://schemas.microsoft.com/office/powerpoint/2010/main" val="2467259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fi-FI"/>
              <a:t>Muokkaa ots. perustyyl. napsautt.</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5873E729-9856-4629-89ED-A3A7E1E7E97B}" type="datetimeFigureOut">
              <a:rPr lang="fi-FI" smtClean="0"/>
              <a:t>21.3.2023</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D82CC6B1-EE66-47B0-BD59-92B4FD2A752A}" type="slidenum">
              <a:rPr lang="fi-FI" smtClean="0"/>
              <a:t>‹#›</a:t>
            </a:fld>
            <a:endParaRPr lang="fi-FI"/>
          </a:p>
        </p:txBody>
      </p:sp>
    </p:spTree>
    <p:extLst>
      <p:ext uri="{BB962C8B-B14F-4D97-AF65-F5344CB8AC3E}">
        <p14:creationId xmlns:p14="http://schemas.microsoft.com/office/powerpoint/2010/main" val="257699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fi-FI"/>
              <a:t>Muokkaa ots. perustyyl. napsautt.</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5873E729-9856-4629-89ED-A3A7E1E7E97B}" type="datetimeFigureOut">
              <a:rPr lang="fi-FI" smtClean="0"/>
              <a:t>21.3.2023</a:t>
            </a:fld>
            <a:endParaRPr lang="fi-FI"/>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fi-FI"/>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D82CC6B1-EE66-47B0-BD59-92B4FD2A752A}" type="slidenum">
              <a:rPr lang="fi-FI" smtClean="0"/>
              <a:t>‹#›</a:t>
            </a:fld>
            <a:endParaRPr lang="fi-FI"/>
          </a:p>
        </p:txBody>
      </p:sp>
    </p:spTree>
    <p:extLst>
      <p:ext uri="{BB962C8B-B14F-4D97-AF65-F5344CB8AC3E}">
        <p14:creationId xmlns:p14="http://schemas.microsoft.com/office/powerpoint/2010/main" val="38736287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jarvenpaa.desku.f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kuopio.tv/permalink/v12641e481519c2co1bl/ifram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kuopio.tv/permalink/v12641e4816abskdny1j/ifram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yle.fi/a/3-10892365"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yle.fi/a/3-12197821" TargetMode="External"/><Relationship Id="rId7" Type="http://schemas.openxmlformats.org/officeDocument/2006/relationships/hyperlink" Target="https://www.is.fi/digitoday/tietoturva/art-2000007799557.html" TargetMode="External"/><Relationship Id="rId2" Type="http://schemas.openxmlformats.org/officeDocument/2006/relationships/hyperlink" Target="https://digitaitokalenteri.fi/wp-content/uploads/Perusdigitaidot-haltuun-7.-lk-esitysmateriaali.pdf" TargetMode="External"/><Relationship Id="rId1" Type="http://schemas.openxmlformats.org/officeDocument/2006/relationships/slideLayout" Target="../slideLayouts/slideLayout2.xml"/><Relationship Id="rId6" Type="http://schemas.openxmlformats.org/officeDocument/2006/relationships/hyperlink" Target="https://journalisti.fi/nakokulmat/2022/04/luotettava-media-on-turvallisuuskysymys/" TargetMode="External"/><Relationship Id="rId5" Type="http://schemas.openxmlformats.org/officeDocument/2006/relationships/hyperlink" Target="https://mediametka.fi/oppimateriaali/voiko-mediaan-luottaa/" TargetMode="External"/><Relationship Id="rId4" Type="http://schemas.openxmlformats.org/officeDocument/2006/relationships/hyperlink" Target="https://yle.fi/a/3-10892365"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yle.fi/aihe/artikkeli/2017/02/01/digitreenit-17-salasanakone-testaa-kuinka-nopeasti-salasana-murretaa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etunimi.sukunimi@edu.jarvenpaa.f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jarvenpaa.desku.f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FE791E-ABB8-5247-FC55-FA888234BDB5}"/>
              </a:ext>
            </a:extLst>
          </p:cNvPr>
          <p:cNvSpPr>
            <a:spLocks noGrp="1"/>
          </p:cNvSpPr>
          <p:nvPr>
            <p:ph type="ctrTitle"/>
          </p:nvPr>
        </p:nvSpPr>
        <p:spPr/>
        <p:txBody>
          <a:bodyPr/>
          <a:lstStyle/>
          <a:p>
            <a:r>
              <a:rPr lang="fi-FI" dirty="0"/>
              <a:t>Tervetuloa opiskelemaan perusdigitaitoja</a:t>
            </a:r>
          </a:p>
        </p:txBody>
      </p:sp>
      <p:sp>
        <p:nvSpPr>
          <p:cNvPr id="3" name="Alaotsikko 2">
            <a:extLst>
              <a:ext uri="{FF2B5EF4-FFF2-40B4-BE49-F238E27FC236}">
                <a16:creationId xmlns:a16="http://schemas.microsoft.com/office/drawing/2014/main" id="{6B21A0FE-0029-2DAF-14AC-86B78A7BE1BD}"/>
              </a:ext>
            </a:extLst>
          </p:cNvPr>
          <p:cNvSpPr>
            <a:spLocks noGrp="1"/>
          </p:cNvSpPr>
          <p:nvPr>
            <p:ph type="subTitle" idx="1"/>
          </p:nvPr>
        </p:nvSpPr>
        <p:spPr/>
        <p:txBody>
          <a:bodyPr/>
          <a:lstStyle/>
          <a:p>
            <a:endParaRPr lang="fi-FI" dirty="0"/>
          </a:p>
        </p:txBody>
      </p:sp>
    </p:spTree>
    <p:extLst>
      <p:ext uri="{BB962C8B-B14F-4D97-AF65-F5344CB8AC3E}">
        <p14:creationId xmlns:p14="http://schemas.microsoft.com/office/powerpoint/2010/main" val="4232321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45D1AD0-E0D6-7DFA-62BE-012AB9531FEE}"/>
              </a:ext>
            </a:extLst>
          </p:cNvPr>
          <p:cNvSpPr>
            <a:spLocks noGrp="1"/>
          </p:cNvSpPr>
          <p:nvPr>
            <p:ph type="title"/>
          </p:nvPr>
        </p:nvSpPr>
        <p:spPr>
          <a:xfrm>
            <a:off x="1261872" y="836277"/>
            <a:ext cx="9692640" cy="939257"/>
          </a:xfrm>
        </p:spPr>
        <p:txBody>
          <a:bodyPr>
            <a:normAutofit/>
          </a:bodyPr>
          <a:lstStyle/>
          <a:p>
            <a:r>
              <a:rPr lang="fi-FI" sz="3600" dirty="0"/>
              <a:t>Pilvipalvelu – Microsoft 365 OneDrive</a:t>
            </a:r>
          </a:p>
        </p:txBody>
      </p:sp>
      <p:sp>
        <p:nvSpPr>
          <p:cNvPr id="3" name="Sisällön paikkamerkki 2">
            <a:extLst>
              <a:ext uri="{FF2B5EF4-FFF2-40B4-BE49-F238E27FC236}">
                <a16:creationId xmlns:a16="http://schemas.microsoft.com/office/drawing/2014/main" id="{2C0635BF-CC86-4AE3-3BE0-9154D1D47092}"/>
              </a:ext>
            </a:extLst>
          </p:cNvPr>
          <p:cNvSpPr>
            <a:spLocks noGrp="1"/>
          </p:cNvSpPr>
          <p:nvPr>
            <p:ph idx="1"/>
          </p:nvPr>
        </p:nvSpPr>
        <p:spPr>
          <a:xfrm>
            <a:off x="1261872" y="1988601"/>
            <a:ext cx="8595360" cy="3604332"/>
          </a:xfrm>
        </p:spPr>
        <p:txBody>
          <a:bodyPr/>
          <a:lstStyle/>
          <a:p>
            <a:pPr>
              <a:lnSpc>
                <a:spcPct val="107000"/>
              </a:lnSpc>
              <a:spcAft>
                <a:spcPts val="800"/>
              </a:spcAft>
            </a:pPr>
            <a:r>
              <a:rPr lang="fi-FI" dirty="0"/>
              <a:t>Omat tiedostot ovat tallennettuna </a:t>
            </a:r>
            <a:r>
              <a:rPr lang="fi-FI" dirty="0" err="1"/>
              <a:t>OneDrivessa</a:t>
            </a:r>
            <a:r>
              <a:rPr lang="fi-FI" dirty="0"/>
              <a:t>. Jokaiselta laitteelta päästään käsiksi noihin tiedostoihin. Oma tili ja sen salasana pitää muistaa ulkoa.</a:t>
            </a:r>
          </a:p>
          <a:p>
            <a:pPr>
              <a:lnSpc>
                <a:spcPct val="107000"/>
              </a:lnSpc>
              <a:spcAft>
                <a:spcPts val="800"/>
              </a:spcAft>
            </a:pPr>
            <a:r>
              <a:rPr lang="fi-FI" dirty="0" err="1"/>
              <a:t>OneDrivessa</a:t>
            </a:r>
            <a:r>
              <a:rPr lang="fi-FI" dirty="0"/>
              <a:t> tiedostot pitää olla hyvin järjestettynä. Tiedoston nimestä pitää aina saada selville, mitä se sisältää. Tiedostot pitää lajitella aihealueiden mukaisesti kansioihin.</a:t>
            </a:r>
          </a:p>
          <a:p>
            <a:r>
              <a:rPr lang="fi-FI" dirty="0" err="1"/>
              <a:t>OneDrivessa</a:t>
            </a:r>
            <a:r>
              <a:rPr lang="fi-FI" dirty="0"/>
              <a:t> tiedoston jakaminen toisen kanssa on helppoa. Se mahdollistaa työskentelyn yhdessä samanaikaisesti. </a:t>
            </a:r>
          </a:p>
        </p:txBody>
      </p:sp>
      <p:pic>
        <p:nvPicPr>
          <p:cNvPr id="5" name="Kuva 4">
            <a:extLst>
              <a:ext uri="{FF2B5EF4-FFF2-40B4-BE49-F238E27FC236}">
                <a16:creationId xmlns:a16="http://schemas.microsoft.com/office/drawing/2014/main" id="{FE218DEF-4479-DC9A-8F53-0FF9E8A873C2}"/>
              </a:ext>
            </a:extLst>
          </p:cNvPr>
          <p:cNvPicPr>
            <a:picLocks noChangeAspect="1"/>
          </p:cNvPicPr>
          <p:nvPr/>
        </p:nvPicPr>
        <p:blipFill rotWithShape="1">
          <a:blip r:embed="rId2"/>
          <a:srcRect t="-3298"/>
          <a:stretch/>
        </p:blipFill>
        <p:spPr>
          <a:xfrm>
            <a:off x="0" y="-36429"/>
            <a:ext cx="3085662" cy="862939"/>
          </a:xfrm>
          <a:prstGeom prst="rect">
            <a:avLst/>
          </a:prstGeom>
        </p:spPr>
      </p:pic>
    </p:spTree>
    <p:extLst>
      <p:ext uri="{BB962C8B-B14F-4D97-AF65-F5344CB8AC3E}">
        <p14:creationId xmlns:p14="http://schemas.microsoft.com/office/powerpoint/2010/main" val="548727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4699F5-4F15-7C78-5414-D6FB939AC331}"/>
              </a:ext>
            </a:extLst>
          </p:cNvPr>
          <p:cNvSpPr>
            <a:spLocks noGrp="1"/>
          </p:cNvSpPr>
          <p:nvPr>
            <p:ph type="title"/>
          </p:nvPr>
        </p:nvSpPr>
        <p:spPr>
          <a:xfrm>
            <a:off x="1261872" y="365760"/>
            <a:ext cx="8841960" cy="1325562"/>
          </a:xfrm>
        </p:spPr>
        <p:txBody>
          <a:bodyPr/>
          <a:lstStyle/>
          <a:p>
            <a:r>
              <a:rPr lang="fi-FI" dirty="0"/>
              <a:t>Esimerkki hyvästä tiedostorakenteesta</a:t>
            </a:r>
          </a:p>
        </p:txBody>
      </p:sp>
      <p:grpSp>
        <p:nvGrpSpPr>
          <p:cNvPr id="4" name="Ryhmä 3" descr="Kuva 1 kansiorakenteesta">
            <a:extLst>
              <a:ext uri="{FF2B5EF4-FFF2-40B4-BE49-F238E27FC236}">
                <a16:creationId xmlns:a16="http://schemas.microsoft.com/office/drawing/2014/main" id="{0154C945-F16D-A0BF-1DB1-5001028CF864}"/>
              </a:ext>
            </a:extLst>
          </p:cNvPr>
          <p:cNvGrpSpPr/>
          <p:nvPr/>
        </p:nvGrpSpPr>
        <p:grpSpPr>
          <a:xfrm>
            <a:off x="994300" y="1992265"/>
            <a:ext cx="4388596" cy="3787097"/>
            <a:chOff x="0" y="0"/>
            <a:chExt cx="1644015" cy="1504632"/>
          </a:xfrm>
        </p:grpSpPr>
        <p:pic>
          <p:nvPicPr>
            <p:cNvPr id="9" name="Kuva 8">
              <a:extLst>
                <a:ext uri="{FF2B5EF4-FFF2-40B4-BE49-F238E27FC236}">
                  <a16:creationId xmlns:a16="http://schemas.microsoft.com/office/drawing/2014/main" id="{502B7CE5-4B47-5385-1BCC-51C3DEC40B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862"/>
              <a:ext cx="1644015" cy="1461770"/>
            </a:xfrm>
            <a:prstGeom prst="rect">
              <a:avLst/>
            </a:prstGeom>
          </p:spPr>
        </p:pic>
        <p:pic>
          <p:nvPicPr>
            <p:cNvPr id="10" name="Kuva 9">
              <a:extLst>
                <a:ext uri="{FF2B5EF4-FFF2-40B4-BE49-F238E27FC236}">
                  <a16:creationId xmlns:a16="http://schemas.microsoft.com/office/drawing/2014/main" id="{9FC46CE3-0B04-CD0B-87BF-EAFFF6EED7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 y="0"/>
              <a:ext cx="960120" cy="274320"/>
            </a:xfrm>
            <a:prstGeom prst="rect">
              <a:avLst/>
            </a:prstGeom>
          </p:spPr>
        </p:pic>
      </p:grpSp>
      <p:grpSp>
        <p:nvGrpSpPr>
          <p:cNvPr id="5" name="Ryhmä 4" descr="Kuva 2 kansiorakenteesta">
            <a:extLst>
              <a:ext uri="{FF2B5EF4-FFF2-40B4-BE49-F238E27FC236}">
                <a16:creationId xmlns:a16="http://schemas.microsoft.com/office/drawing/2014/main" id="{17EFC70A-8513-A3A0-4CFC-4C36A18B277E}"/>
              </a:ext>
            </a:extLst>
          </p:cNvPr>
          <p:cNvGrpSpPr/>
          <p:nvPr/>
        </p:nvGrpSpPr>
        <p:grpSpPr>
          <a:xfrm>
            <a:off x="5791268" y="2100147"/>
            <a:ext cx="4986221" cy="2551277"/>
            <a:chOff x="0" y="0"/>
            <a:chExt cx="2661920" cy="1370965"/>
          </a:xfrm>
        </p:grpSpPr>
        <p:pic>
          <p:nvPicPr>
            <p:cNvPr id="7" name="Kuva 6" descr="Kuva, joka sisältää kohteen teksti&#10;&#10;Kuvaus luotu automaattisesti">
              <a:extLst>
                <a:ext uri="{FF2B5EF4-FFF2-40B4-BE49-F238E27FC236}">
                  <a16:creationId xmlns:a16="http://schemas.microsoft.com/office/drawing/2014/main" id="{D881BBD2-383F-ABED-90A4-F5A036F3A6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661920" cy="1370965"/>
            </a:xfrm>
            <a:prstGeom prst="rect">
              <a:avLst/>
            </a:prstGeom>
          </p:spPr>
        </p:pic>
        <p:pic>
          <p:nvPicPr>
            <p:cNvPr id="8" name="Kuva 7">
              <a:extLst>
                <a:ext uri="{FF2B5EF4-FFF2-40B4-BE49-F238E27FC236}">
                  <a16:creationId xmlns:a16="http://schemas.microsoft.com/office/drawing/2014/main" id="{9A4BF034-B0F8-3334-D161-423EC73D9E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737" y="23812"/>
              <a:ext cx="1442720" cy="310515"/>
            </a:xfrm>
            <a:prstGeom prst="rect">
              <a:avLst/>
            </a:prstGeom>
          </p:spPr>
        </p:pic>
      </p:grpSp>
      <p:cxnSp>
        <p:nvCxnSpPr>
          <p:cNvPr id="6" name="Suora nuoliyhdysviiva 5">
            <a:extLst>
              <a:ext uri="{FF2B5EF4-FFF2-40B4-BE49-F238E27FC236}">
                <a16:creationId xmlns:a16="http://schemas.microsoft.com/office/drawing/2014/main" id="{5BAA5EE6-6442-5609-1D47-1B8771795798}"/>
              </a:ext>
            </a:extLst>
          </p:cNvPr>
          <p:cNvCxnSpPr>
            <a:cxnSpLocks/>
          </p:cNvCxnSpPr>
          <p:nvPr/>
        </p:nvCxnSpPr>
        <p:spPr>
          <a:xfrm flipV="1">
            <a:off x="3444536" y="2606255"/>
            <a:ext cx="3275860" cy="1684448"/>
          </a:xfrm>
          <a:prstGeom prst="straightConnector1">
            <a:avLst/>
          </a:prstGeom>
          <a:ln w="9525" cap="flat" cmpd="sng" algn="ctr">
            <a:solidFill>
              <a:schemeClr val="accent1"/>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Suora yhdysviiva 17">
            <a:extLst>
              <a:ext uri="{FF2B5EF4-FFF2-40B4-BE49-F238E27FC236}">
                <a16:creationId xmlns:a16="http://schemas.microsoft.com/office/drawing/2014/main" id="{EA47738D-1528-61C5-1587-FF21C1A87403}"/>
              </a:ext>
            </a:extLst>
          </p:cNvPr>
          <p:cNvCxnSpPr/>
          <p:nvPr/>
        </p:nvCxnSpPr>
        <p:spPr>
          <a:xfrm>
            <a:off x="5682852" y="2144460"/>
            <a:ext cx="0" cy="363490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1141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C3CD4C-4AD6-6DDB-4E50-21F5150C63E0}"/>
              </a:ext>
            </a:extLst>
          </p:cNvPr>
          <p:cNvSpPr>
            <a:spLocks noGrp="1"/>
          </p:cNvSpPr>
          <p:nvPr>
            <p:ph type="title"/>
          </p:nvPr>
        </p:nvSpPr>
        <p:spPr/>
        <p:txBody>
          <a:bodyPr>
            <a:normAutofit/>
          </a:bodyPr>
          <a:lstStyle/>
          <a:p>
            <a:r>
              <a:rPr lang="fi-FI" sz="3600" dirty="0"/>
              <a:t>Tiedostojen jakaminen</a:t>
            </a:r>
          </a:p>
        </p:txBody>
      </p:sp>
      <p:sp>
        <p:nvSpPr>
          <p:cNvPr id="3" name="Sisällön paikkamerkki 2">
            <a:extLst>
              <a:ext uri="{FF2B5EF4-FFF2-40B4-BE49-F238E27FC236}">
                <a16:creationId xmlns:a16="http://schemas.microsoft.com/office/drawing/2014/main" id="{130D60B6-AFCD-C361-72CC-E382D45695E9}"/>
              </a:ext>
            </a:extLst>
          </p:cNvPr>
          <p:cNvSpPr>
            <a:spLocks noGrp="1"/>
          </p:cNvSpPr>
          <p:nvPr>
            <p:ph idx="1"/>
          </p:nvPr>
        </p:nvSpPr>
        <p:spPr>
          <a:xfrm>
            <a:off x="1261872" y="1908699"/>
            <a:ext cx="8595360" cy="4271438"/>
          </a:xfrm>
        </p:spPr>
        <p:txBody>
          <a:bodyPr>
            <a:normAutofit fontScale="92500" lnSpcReduction="10000"/>
          </a:bodyPr>
          <a:lstStyle/>
          <a:p>
            <a:pPr marL="0" indent="0">
              <a:lnSpc>
                <a:spcPct val="120000"/>
              </a:lnSpc>
              <a:buNone/>
            </a:pPr>
            <a:r>
              <a:rPr lang="fi-FI" dirty="0"/>
              <a:t>Tiedostojen jakaminen </a:t>
            </a:r>
            <a:r>
              <a:rPr lang="fi-FI" dirty="0" err="1"/>
              <a:t>OneDrivessa</a:t>
            </a:r>
            <a:r>
              <a:rPr lang="fi-FI" dirty="0"/>
              <a:t> tapahtuu seuraavasti:</a:t>
            </a:r>
          </a:p>
          <a:p>
            <a:pPr marL="342900" indent="-342900">
              <a:lnSpc>
                <a:spcPct val="120000"/>
              </a:lnSpc>
              <a:buFont typeface="+mj-lt"/>
              <a:buAutoNum type="arabicPeriod"/>
            </a:pPr>
            <a:r>
              <a:rPr lang="fi-FI" dirty="0"/>
              <a:t>Valitse tiedoston kohdalta kolmesta pisteestä valikko ja valitse sieltä jaa.</a:t>
            </a:r>
          </a:p>
          <a:p>
            <a:pPr marL="342900" indent="-342900">
              <a:lnSpc>
                <a:spcPct val="120000"/>
              </a:lnSpc>
              <a:buFont typeface="+mj-lt"/>
              <a:buAutoNum type="arabicPeriod"/>
            </a:pPr>
            <a:r>
              <a:rPr lang="fi-FI" dirty="0"/>
              <a:t>Kirjoita sen henkilön sähköpostiosoite, jolle tiedoston haluat jakaa.</a:t>
            </a:r>
          </a:p>
          <a:p>
            <a:pPr marL="342900" indent="-342900">
              <a:lnSpc>
                <a:spcPct val="120000"/>
              </a:lnSpc>
              <a:buFont typeface="+mj-lt"/>
              <a:buAutoNum type="arabicPeriod"/>
            </a:pPr>
            <a:r>
              <a:rPr lang="fi-FI" dirty="0"/>
              <a:t>Sille, jolle tiedosto jaettiin, tulee käyttöoikeus tuohon tiedostoon. Tiedosto ilmaantuu hänelle jaettuihin tiedostoihin OneDriveen. Jakamisesta tulee myös sähköposti, josta löytyy linkki jaettuun tiedostoon.</a:t>
            </a:r>
          </a:p>
          <a:p>
            <a:pPr marL="0" indent="0">
              <a:lnSpc>
                <a:spcPct val="120000"/>
              </a:lnSpc>
              <a:buNone/>
            </a:pPr>
            <a:endParaRPr lang="fi-FI" b="1" dirty="0"/>
          </a:p>
          <a:p>
            <a:pPr marL="0" indent="0">
              <a:lnSpc>
                <a:spcPct val="120000"/>
              </a:lnSpc>
              <a:buNone/>
            </a:pPr>
            <a:r>
              <a:rPr lang="fi-FI" b="1" dirty="0"/>
              <a:t>Milloin jakamisesta on hyötyä? </a:t>
            </a:r>
            <a:br>
              <a:rPr lang="fi-FI" sz="1800" b="1" i="0" u="none" strike="noStrike" baseline="0" dirty="0">
                <a:solidFill>
                  <a:srgbClr val="000000"/>
                </a:solidFill>
                <a:latin typeface="Grandview" panose="020B0502040204020203" pitchFamily="34" charset="0"/>
              </a:rPr>
            </a:br>
            <a:r>
              <a:rPr lang="fi-FI" dirty="0"/>
              <a:t>Esimerkiksi esityksen valmistaminen yhdessä onnistuu näppärästi. Se on siten nopeampaa, sillä kaikki voivat osallistua työskentelyyn samanaikaisesti. Siten työjaon tekeminen onnistuu helpommin.</a:t>
            </a:r>
          </a:p>
        </p:txBody>
      </p:sp>
      <p:grpSp>
        <p:nvGrpSpPr>
          <p:cNvPr id="7" name="Ryhmä 6" descr="Kuva tiedoston asetuksien valikon avaamisesta.">
            <a:extLst>
              <a:ext uri="{FF2B5EF4-FFF2-40B4-BE49-F238E27FC236}">
                <a16:creationId xmlns:a16="http://schemas.microsoft.com/office/drawing/2014/main" id="{A1B6F886-7E25-A74B-A3F5-54E75113E4BB}"/>
              </a:ext>
            </a:extLst>
          </p:cNvPr>
          <p:cNvGrpSpPr/>
          <p:nvPr/>
        </p:nvGrpSpPr>
        <p:grpSpPr>
          <a:xfrm>
            <a:off x="6585292" y="1213219"/>
            <a:ext cx="3953530" cy="586791"/>
            <a:chOff x="6452127" y="1919362"/>
            <a:chExt cx="3953530" cy="586791"/>
          </a:xfrm>
        </p:grpSpPr>
        <p:pic>
          <p:nvPicPr>
            <p:cNvPr id="5" name="Kuva 4">
              <a:extLst>
                <a:ext uri="{FF2B5EF4-FFF2-40B4-BE49-F238E27FC236}">
                  <a16:creationId xmlns:a16="http://schemas.microsoft.com/office/drawing/2014/main" id="{60E0749B-4EAA-A90B-8F9C-7414094AA2E5}"/>
                </a:ext>
              </a:extLst>
            </p:cNvPr>
            <p:cNvPicPr>
              <a:picLocks noChangeAspect="1"/>
            </p:cNvPicPr>
            <p:nvPr/>
          </p:nvPicPr>
          <p:blipFill>
            <a:blip r:embed="rId2"/>
            <a:stretch>
              <a:fillRect/>
            </a:stretch>
          </p:blipFill>
          <p:spPr>
            <a:xfrm>
              <a:off x="6452127" y="1919362"/>
              <a:ext cx="3779848" cy="586791"/>
            </a:xfrm>
            <a:prstGeom prst="rect">
              <a:avLst/>
            </a:prstGeom>
          </p:spPr>
        </p:pic>
        <p:sp>
          <p:nvSpPr>
            <p:cNvPr id="6" name="Ellipsi 5">
              <a:extLst>
                <a:ext uri="{FF2B5EF4-FFF2-40B4-BE49-F238E27FC236}">
                  <a16:creationId xmlns:a16="http://schemas.microsoft.com/office/drawing/2014/main" id="{2199E469-A5B0-3532-659F-725FA8D4D1C8}"/>
                </a:ext>
              </a:extLst>
            </p:cNvPr>
            <p:cNvSpPr/>
            <p:nvPr/>
          </p:nvSpPr>
          <p:spPr>
            <a:xfrm>
              <a:off x="9543495" y="1919362"/>
              <a:ext cx="862162" cy="586791"/>
            </a:xfrm>
            <a:prstGeom prst="ellipse">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fi-FI"/>
            </a:p>
          </p:txBody>
        </p:sp>
      </p:grpSp>
    </p:spTree>
    <p:extLst>
      <p:ext uri="{BB962C8B-B14F-4D97-AF65-F5344CB8AC3E}">
        <p14:creationId xmlns:p14="http://schemas.microsoft.com/office/powerpoint/2010/main" val="2489729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65D63E-1FD0-A409-BE39-D5DFB34276ED}"/>
              </a:ext>
            </a:extLst>
          </p:cNvPr>
          <p:cNvSpPr>
            <a:spLocks noGrp="1"/>
          </p:cNvSpPr>
          <p:nvPr>
            <p:ph type="title"/>
          </p:nvPr>
        </p:nvSpPr>
        <p:spPr/>
        <p:txBody>
          <a:bodyPr>
            <a:normAutofit/>
          </a:bodyPr>
          <a:lstStyle/>
          <a:p>
            <a:r>
              <a:rPr lang="fi-FI" dirty="0"/>
              <a:t>Tehtävä 2. </a:t>
            </a:r>
            <a:br>
              <a:rPr lang="fi-FI" dirty="0"/>
            </a:br>
            <a:r>
              <a:rPr lang="fi-FI" sz="3100" dirty="0"/>
              <a:t>Tutustu pilvipalveluihin – tiedosto ja kansiorakenne</a:t>
            </a:r>
            <a:endParaRPr lang="fi-FI" dirty="0"/>
          </a:p>
        </p:txBody>
      </p:sp>
      <p:sp>
        <p:nvSpPr>
          <p:cNvPr id="3" name="Sisällön paikkamerkki 2">
            <a:extLst>
              <a:ext uri="{FF2B5EF4-FFF2-40B4-BE49-F238E27FC236}">
                <a16:creationId xmlns:a16="http://schemas.microsoft.com/office/drawing/2014/main" id="{66B09405-25E5-C068-8348-E77ADCB99FFF}"/>
              </a:ext>
            </a:extLst>
          </p:cNvPr>
          <p:cNvSpPr>
            <a:spLocks noGrp="1"/>
          </p:cNvSpPr>
          <p:nvPr>
            <p:ph idx="1"/>
          </p:nvPr>
        </p:nvSpPr>
        <p:spPr>
          <a:xfrm>
            <a:off x="1261872" y="1828801"/>
            <a:ext cx="8595360" cy="1260628"/>
          </a:xfrm>
        </p:spPr>
        <p:txBody>
          <a:bodyPr>
            <a:normAutofit fontScale="92500" lnSpcReduction="20000"/>
          </a:bodyPr>
          <a:lstStyle/>
          <a:p>
            <a:pPr marL="0" indent="0">
              <a:buNone/>
            </a:pPr>
            <a:r>
              <a:rPr lang="fi-FI" dirty="0"/>
              <a:t>Kirjaudu Microsoft 365-ympäristöön</a:t>
            </a:r>
          </a:p>
          <a:p>
            <a:pPr marL="617220" lvl="1" indent="-342900">
              <a:buFont typeface="+mj-lt"/>
              <a:buAutoNum type="arabicPeriod"/>
            </a:pPr>
            <a:r>
              <a:rPr lang="fi-FI" dirty="0"/>
              <a:t>Avaa selaimella osoite </a:t>
            </a:r>
            <a:r>
              <a:rPr lang="fi-FI" dirty="0">
                <a:hlinkClick r:id="rId2"/>
              </a:rPr>
              <a:t>jarvenpaa.desku.fi </a:t>
            </a:r>
            <a:endParaRPr lang="fi-FI" dirty="0"/>
          </a:p>
          <a:p>
            <a:pPr marL="617220" lvl="1" indent="-342900">
              <a:buFont typeface="+mj-lt"/>
              <a:buAutoNum type="arabicPeriod"/>
            </a:pPr>
            <a:r>
              <a:rPr lang="fi-FI" dirty="0"/>
              <a:t>Valitse vasemmasta reunasta OneDrive-kuvake.</a:t>
            </a:r>
          </a:p>
          <a:p>
            <a:pPr marL="0" indent="0">
              <a:buNone/>
            </a:pPr>
            <a:r>
              <a:rPr lang="fi-FI" dirty="0"/>
              <a:t>(OneDrive tehtävät löytyvät myös A4-koossa </a:t>
            </a:r>
            <a:r>
              <a:rPr lang="fi-FI" dirty="0" err="1"/>
              <a:t>Teams</a:t>
            </a:r>
            <a:r>
              <a:rPr lang="fi-FI" dirty="0"/>
              <a:t> –harjoitustiimistä)</a:t>
            </a:r>
          </a:p>
          <a:p>
            <a:pPr marL="0" indent="0">
              <a:lnSpc>
                <a:spcPct val="107000"/>
              </a:lnSpc>
              <a:spcAft>
                <a:spcPts val="800"/>
              </a:spcAft>
              <a:buNone/>
            </a:pPr>
            <a:endParaRPr lang="fi-FI" dirty="0"/>
          </a:p>
        </p:txBody>
      </p:sp>
      <p:graphicFrame>
        <p:nvGraphicFramePr>
          <p:cNvPr id="4" name="Taulukko 4">
            <a:extLst>
              <a:ext uri="{FF2B5EF4-FFF2-40B4-BE49-F238E27FC236}">
                <a16:creationId xmlns:a16="http://schemas.microsoft.com/office/drawing/2014/main" id="{0A0DF13E-51BC-E84F-161D-94E046F038C7}"/>
              </a:ext>
            </a:extLst>
          </p:cNvPr>
          <p:cNvGraphicFramePr>
            <a:graphicFrameLocks noGrp="1"/>
          </p:cNvGraphicFramePr>
          <p:nvPr>
            <p:extLst>
              <p:ext uri="{D42A27DB-BD31-4B8C-83A1-F6EECF244321}">
                <p14:modId xmlns:p14="http://schemas.microsoft.com/office/powerpoint/2010/main" val="3324186309"/>
              </p:ext>
            </p:extLst>
          </p:nvPr>
        </p:nvGraphicFramePr>
        <p:xfrm>
          <a:off x="1261872" y="3200400"/>
          <a:ext cx="8128000" cy="3291840"/>
        </p:xfrm>
        <a:graphic>
          <a:graphicData uri="http://schemas.openxmlformats.org/drawingml/2006/table">
            <a:tbl>
              <a:tblPr firstRow="1" bandRow="1">
                <a:tableStyleId>{2D5ABB26-0587-4C30-8999-92F81FD0307C}</a:tableStyleId>
              </a:tblPr>
              <a:tblGrid>
                <a:gridCol w="1469590">
                  <a:extLst>
                    <a:ext uri="{9D8B030D-6E8A-4147-A177-3AD203B41FA5}">
                      <a16:colId xmlns:a16="http://schemas.microsoft.com/office/drawing/2014/main" val="1896218516"/>
                    </a:ext>
                  </a:extLst>
                </a:gridCol>
                <a:gridCol w="6658410">
                  <a:extLst>
                    <a:ext uri="{9D8B030D-6E8A-4147-A177-3AD203B41FA5}">
                      <a16:colId xmlns:a16="http://schemas.microsoft.com/office/drawing/2014/main" val="3594541499"/>
                    </a:ext>
                  </a:extLst>
                </a:gridCol>
              </a:tblGrid>
              <a:tr h="370840">
                <a:tc>
                  <a:txBody>
                    <a:bodyPr/>
                    <a:lstStyle/>
                    <a:p>
                      <a:r>
                        <a:rPr lang="fi-FI" b="1" dirty="0" err="1"/>
                        <a:t>Teht</a:t>
                      </a:r>
                      <a:r>
                        <a:rPr lang="fi-FI" b="1" dirty="0"/>
                        <a:t>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Nimeä vanhat OneDriven tiedostosi viisaasti</a:t>
                      </a:r>
                      <a:br>
                        <a:rPr lang="fi-FI" dirty="0"/>
                      </a:br>
                      <a:r>
                        <a:rPr lang="fi-FI" sz="1800" kern="1200" dirty="0">
                          <a:solidFill>
                            <a:schemeClr val="tx1"/>
                          </a:solidFill>
                          <a:effectLst/>
                          <a:latin typeface="+mn-lt"/>
                          <a:ea typeface="+mn-ea"/>
                          <a:cs typeface="+mn-cs"/>
                        </a:rPr>
                        <a:t>Luo uusi Word-tiedosto ja anna sille nimeksi </a:t>
                      </a:r>
                      <a:br>
                        <a:rPr lang="fi-FI" sz="1800" kern="1200" dirty="0">
                          <a:solidFill>
                            <a:schemeClr val="tx1"/>
                          </a:solidFill>
                          <a:effectLst/>
                          <a:latin typeface="+mn-lt"/>
                          <a:ea typeface="+mn-ea"/>
                          <a:cs typeface="+mn-cs"/>
                        </a:rPr>
                      </a:br>
                      <a:r>
                        <a:rPr lang="fi-FI" sz="1800" kern="1200" dirty="0">
                          <a:solidFill>
                            <a:schemeClr val="tx1"/>
                          </a:solidFill>
                          <a:effectLst/>
                          <a:latin typeface="+mn-lt"/>
                          <a:ea typeface="+mn-ea"/>
                          <a:cs typeface="+mn-cs"/>
                        </a:rPr>
                        <a:t>”1. maailmansota, essee”</a:t>
                      </a:r>
                    </a:p>
                    <a:p>
                      <a:endParaRPr lang="fi-FI" dirty="0"/>
                    </a:p>
                    <a:p>
                      <a:endParaRPr lang="fi-FI" dirty="0"/>
                    </a:p>
                  </a:txBody>
                  <a:tcPr/>
                </a:tc>
                <a:extLst>
                  <a:ext uri="{0D108BD9-81ED-4DB2-BD59-A6C34878D82A}">
                    <a16:rowId xmlns:a16="http://schemas.microsoft.com/office/drawing/2014/main" val="3832335915"/>
                  </a:ext>
                </a:extLst>
              </a:tr>
              <a:tr h="370840">
                <a:tc>
                  <a:txBody>
                    <a:bodyPr/>
                    <a:lstStyle/>
                    <a:p>
                      <a:r>
                        <a:rPr lang="fi-FI" b="1" dirty="0" err="1"/>
                        <a:t>Teht</a:t>
                      </a:r>
                      <a:r>
                        <a:rPr lang="fi-FI" b="1" dirty="0"/>
                        <a:t> 2.</a:t>
                      </a:r>
                    </a:p>
                  </a:txBody>
                  <a:tcPr/>
                </a:tc>
                <a:tc>
                  <a:txBody>
                    <a:bodyPr/>
                    <a:lstStyle/>
                    <a:p>
                      <a:r>
                        <a:rPr lang="fi-FI" dirty="0"/>
                        <a:t>Luo kansiot ainakin viidelle eri oppiaineelle: historia, äidinkieli… </a:t>
                      </a:r>
                      <a:br>
                        <a:rPr lang="fi-FI" dirty="0"/>
                      </a:br>
                      <a:r>
                        <a:rPr lang="fi-FI" dirty="0"/>
                        <a:t>Lajittele tiedostosi tekemiisi kansioihin.</a:t>
                      </a:r>
                    </a:p>
                    <a:p>
                      <a:endParaRPr lang="fi-FI" dirty="0"/>
                    </a:p>
                  </a:txBody>
                  <a:tcPr/>
                </a:tc>
                <a:extLst>
                  <a:ext uri="{0D108BD9-81ED-4DB2-BD59-A6C34878D82A}">
                    <a16:rowId xmlns:a16="http://schemas.microsoft.com/office/drawing/2014/main" val="3605972271"/>
                  </a:ext>
                </a:extLst>
              </a:tr>
              <a:tr h="370840">
                <a:tc>
                  <a:txBody>
                    <a:bodyPr/>
                    <a:lstStyle/>
                    <a:p>
                      <a:r>
                        <a:rPr lang="fi-FI" b="1" dirty="0" err="1"/>
                        <a:t>Teht</a:t>
                      </a:r>
                      <a:r>
                        <a:rPr lang="fi-FI" b="1" dirty="0"/>
                        <a:t> 3.</a:t>
                      </a:r>
                    </a:p>
                  </a:txBody>
                  <a:tcPr/>
                </a:tc>
                <a:tc>
                  <a:txBody>
                    <a:bodyPr/>
                    <a:lstStyle/>
                    <a:p>
                      <a:r>
                        <a:rPr lang="fi-FI" dirty="0"/>
                        <a:t>Jaa tiedosto ”1. maailman sota” opettajallesi ja muutamalle luokkasi oppilaalle, jotka voisivat kuulua ryhmääsi. </a:t>
                      </a:r>
                    </a:p>
                  </a:txBody>
                  <a:tcPr/>
                </a:tc>
                <a:extLst>
                  <a:ext uri="{0D108BD9-81ED-4DB2-BD59-A6C34878D82A}">
                    <a16:rowId xmlns:a16="http://schemas.microsoft.com/office/drawing/2014/main" val="2435773411"/>
                  </a:ext>
                </a:extLst>
              </a:tr>
            </a:tbl>
          </a:graphicData>
        </a:graphic>
      </p:graphicFrame>
    </p:spTree>
    <p:extLst>
      <p:ext uri="{BB962C8B-B14F-4D97-AF65-F5344CB8AC3E}">
        <p14:creationId xmlns:p14="http://schemas.microsoft.com/office/powerpoint/2010/main" val="2784848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descr="Kuva Teams tiimistä">
            <a:extLst>
              <a:ext uri="{FF2B5EF4-FFF2-40B4-BE49-F238E27FC236}">
                <a16:creationId xmlns:a16="http://schemas.microsoft.com/office/drawing/2014/main" id="{F82FDD4A-49CC-0310-56B0-722C6035DB76}"/>
              </a:ext>
            </a:extLst>
          </p:cNvPr>
          <p:cNvPicPr>
            <a:picLocks noChangeAspect="1"/>
          </p:cNvPicPr>
          <p:nvPr/>
        </p:nvPicPr>
        <p:blipFill rotWithShape="1">
          <a:blip r:embed="rId2"/>
          <a:srcRect b="18818"/>
          <a:stretch/>
        </p:blipFill>
        <p:spPr>
          <a:xfrm>
            <a:off x="1012054" y="205963"/>
            <a:ext cx="8744505" cy="3061020"/>
          </a:xfrm>
          <a:prstGeom prst="rect">
            <a:avLst/>
          </a:prstGeom>
        </p:spPr>
      </p:pic>
      <p:sp>
        <p:nvSpPr>
          <p:cNvPr id="2" name="Otsikko 1">
            <a:extLst>
              <a:ext uri="{FF2B5EF4-FFF2-40B4-BE49-F238E27FC236}">
                <a16:creationId xmlns:a16="http://schemas.microsoft.com/office/drawing/2014/main" id="{E8F70809-426B-EC95-F256-C172F055A6FD}"/>
              </a:ext>
            </a:extLst>
          </p:cNvPr>
          <p:cNvSpPr>
            <a:spLocks noGrp="1"/>
          </p:cNvSpPr>
          <p:nvPr>
            <p:ph type="title"/>
          </p:nvPr>
        </p:nvSpPr>
        <p:spPr>
          <a:xfrm>
            <a:off x="1012054" y="3278080"/>
            <a:ext cx="9692640" cy="843134"/>
          </a:xfrm>
        </p:spPr>
        <p:txBody>
          <a:bodyPr/>
          <a:lstStyle/>
          <a:p>
            <a:r>
              <a:rPr lang="fi-FI" sz="3200" dirty="0"/>
              <a:t>Microsoft 365 </a:t>
            </a:r>
            <a:r>
              <a:rPr lang="fi-FI" sz="3200" dirty="0" err="1"/>
              <a:t>Teams</a:t>
            </a:r>
            <a:endParaRPr lang="fi-FI" sz="3200" dirty="0"/>
          </a:p>
        </p:txBody>
      </p:sp>
      <p:sp>
        <p:nvSpPr>
          <p:cNvPr id="3" name="Sisällön paikkamerkki 2">
            <a:extLst>
              <a:ext uri="{FF2B5EF4-FFF2-40B4-BE49-F238E27FC236}">
                <a16:creationId xmlns:a16="http://schemas.microsoft.com/office/drawing/2014/main" id="{77E26DE1-A89D-0B32-4612-0DB04253FF26}"/>
              </a:ext>
            </a:extLst>
          </p:cNvPr>
          <p:cNvSpPr>
            <a:spLocks noGrp="1"/>
          </p:cNvSpPr>
          <p:nvPr>
            <p:ph idx="1"/>
          </p:nvPr>
        </p:nvSpPr>
        <p:spPr>
          <a:xfrm>
            <a:off x="1012054" y="4132311"/>
            <a:ext cx="8595360" cy="2519725"/>
          </a:xfrm>
        </p:spPr>
        <p:txBody>
          <a:bodyPr>
            <a:normAutofit/>
          </a:bodyPr>
          <a:lstStyle/>
          <a:p>
            <a:pPr marL="0" indent="0">
              <a:buNone/>
            </a:pPr>
            <a:r>
              <a:rPr lang="fi-FI" sz="1800" b="0" i="0" u="none" strike="noStrike" baseline="0" dirty="0" err="1">
                <a:solidFill>
                  <a:srgbClr val="000000"/>
                </a:solidFill>
                <a:latin typeface="Grandview" panose="020B0502040204020203" pitchFamily="34" charset="0"/>
              </a:rPr>
              <a:t>Teams</a:t>
            </a:r>
            <a:r>
              <a:rPr lang="fi-FI" sz="1800" b="0" i="0" u="none" strike="noStrike" baseline="0" dirty="0">
                <a:solidFill>
                  <a:srgbClr val="000000"/>
                </a:solidFill>
                <a:latin typeface="Grandview" panose="020B0502040204020203" pitchFamily="34" charset="0"/>
              </a:rPr>
              <a:t> on oppimisympäristö, jossa </a:t>
            </a:r>
          </a:p>
          <a:p>
            <a:r>
              <a:rPr lang="fi-FI" b="0" i="0" u="none" strike="noStrike" baseline="0" dirty="0">
                <a:solidFill>
                  <a:srgbClr val="000000"/>
                </a:solidFill>
                <a:latin typeface="Grandview" panose="020B0502040204020203" pitchFamily="34" charset="0"/>
              </a:rPr>
              <a:t>Pystytään tekemään tehtäviä</a:t>
            </a:r>
          </a:p>
          <a:p>
            <a:r>
              <a:rPr lang="fi-FI" b="0" i="0" u="none" strike="noStrike" baseline="0" dirty="0">
                <a:solidFill>
                  <a:srgbClr val="000000"/>
                </a:solidFill>
                <a:latin typeface="Grandview" panose="020B0502040204020203" pitchFamily="34" charset="0"/>
              </a:rPr>
              <a:t>Jakamaan tiedostoja</a:t>
            </a:r>
          </a:p>
          <a:p>
            <a:r>
              <a:rPr lang="fi-FI" b="0" i="0" u="none" strike="noStrike" baseline="0" dirty="0">
                <a:solidFill>
                  <a:srgbClr val="000000"/>
                </a:solidFill>
                <a:latin typeface="Grandview" panose="020B0502040204020203" pitchFamily="34" charset="0"/>
              </a:rPr>
              <a:t>Keskustelemaan tekstipohjaisesti ja videon välityksellä</a:t>
            </a:r>
            <a:br>
              <a:rPr lang="fi-FI" b="0" i="0" u="none" strike="noStrike" baseline="0" dirty="0">
                <a:solidFill>
                  <a:srgbClr val="000000"/>
                </a:solidFill>
                <a:latin typeface="Grandview" panose="020B0502040204020203" pitchFamily="34" charset="0"/>
              </a:rPr>
            </a:br>
            <a:endParaRPr lang="fi-FI" b="0" i="0" u="none" strike="noStrike" baseline="0" dirty="0">
              <a:solidFill>
                <a:srgbClr val="000000"/>
              </a:solidFill>
              <a:latin typeface="Grandview" panose="020B0502040204020203" pitchFamily="34" charset="0"/>
            </a:endParaRPr>
          </a:p>
          <a:p>
            <a:pPr marL="0" indent="0">
              <a:buNone/>
            </a:pPr>
            <a:r>
              <a:rPr lang="fi-FI" sz="1800" dirty="0" err="1">
                <a:solidFill>
                  <a:srgbClr val="000000"/>
                </a:solidFill>
                <a:latin typeface="Grandview" panose="020B0502040204020203" pitchFamily="34" charset="0"/>
              </a:rPr>
              <a:t>Team</a:t>
            </a:r>
            <a:r>
              <a:rPr lang="fi-FI" dirty="0" err="1">
                <a:solidFill>
                  <a:srgbClr val="000000"/>
                </a:solidFill>
                <a:latin typeface="Grandview" panose="020B0502040204020203" pitchFamily="34" charset="0"/>
              </a:rPr>
              <a:t>s:ta</a:t>
            </a:r>
            <a:r>
              <a:rPr lang="fi-FI" dirty="0">
                <a:solidFill>
                  <a:srgbClr val="000000"/>
                </a:solidFill>
                <a:latin typeface="Grandview" panose="020B0502040204020203" pitchFamily="34" charset="0"/>
              </a:rPr>
              <a:t> on sekä </a:t>
            </a:r>
            <a:r>
              <a:rPr lang="fi-FI" b="1" dirty="0">
                <a:solidFill>
                  <a:srgbClr val="000000"/>
                </a:solidFill>
                <a:latin typeface="Grandview" panose="020B0502040204020203" pitchFamily="34" charset="0"/>
              </a:rPr>
              <a:t>työpöytäsovellus</a:t>
            </a:r>
            <a:r>
              <a:rPr lang="fi-FI" dirty="0">
                <a:solidFill>
                  <a:srgbClr val="000000"/>
                </a:solidFill>
                <a:latin typeface="Grandview" panose="020B0502040204020203" pitchFamily="34" charset="0"/>
              </a:rPr>
              <a:t>, että </a:t>
            </a:r>
            <a:r>
              <a:rPr lang="fi-FI" b="1" dirty="0">
                <a:solidFill>
                  <a:srgbClr val="000000"/>
                </a:solidFill>
                <a:latin typeface="Grandview" panose="020B0502040204020203" pitchFamily="34" charset="0"/>
              </a:rPr>
              <a:t>selainversio</a:t>
            </a:r>
            <a:endParaRPr lang="fi-FI" sz="1800" b="1" i="0" u="none" strike="noStrike" baseline="0" dirty="0">
              <a:solidFill>
                <a:srgbClr val="000000"/>
              </a:solidFill>
              <a:latin typeface="Wingdings" panose="05000000000000000000" pitchFamily="2" charset="2"/>
            </a:endParaRPr>
          </a:p>
          <a:p>
            <a:pPr lvl="1"/>
            <a:endParaRPr lang="fi-FI" b="0" i="0" u="none" strike="noStrike" baseline="0" dirty="0">
              <a:solidFill>
                <a:srgbClr val="000000"/>
              </a:solidFill>
              <a:latin typeface="Grandview" panose="020B0502040204020203" pitchFamily="34" charset="0"/>
            </a:endParaRPr>
          </a:p>
        </p:txBody>
      </p:sp>
    </p:spTree>
    <p:extLst>
      <p:ext uri="{BB962C8B-B14F-4D97-AF65-F5344CB8AC3E}">
        <p14:creationId xmlns:p14="http://schemas.microsoft.com/office/powerpoint/2010/main" val="3702085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F70809-426B-EC95-F256-C172F055A6FD}"/>
              </a:ext>
            </a:extLst>
          </p:cNvPr>
          <p:cNvSpPr>
            <a:spLocks noGrp="1"/>
          </p:cNvSpPr>
          <p:nvPr>
            <p:ph type="title"/>
          </p:nvPr>
        </p:nvSpPr>
        <p:spPr/>
        <p:txBody>
          <a:bodyPr/>
          <a:lstStyle/>
          <a:p>
            <a:r>
              <a:rPr lang="fi-FI" dirty="0"/>
              <a:t>Tehtävä 3. </a:t>
            </a:r>
            <a:br>
              <a:rPr lang="fi-FI" dirty="0"/>
            </a:br>
            <a:r>
              <a:rPr lang="fi-FI" sz="3200" dirty="0"/>
              <a:t>Tutustu Microsoft 365 </a:t>
            </a:r>
            <a:r>
              <a:rPr lang="fi-FI" sz="3200" dirty="0" err="1"/>
              <a:t>Teamsiin</a:t>
            </a:r>
            <a:endParaRPr lang="fi-FI" sz="3200" dirty="0"/>
          </a:p>
        </p:txBody>
      </p:sp>
      <p:sp>
        <p:nvSpPr>
          <p:cNvPr id="3" name="Sisällön paikkamerkki 2">
            <a:extLst>
              <a:ext uri="{FF2B5EF4-FFF2-40B4-BE49-F238E27FC236}">
                <a16:creationId xmlns:a16="http://schemas.microsoft.com/office/drawing/2014/main" id="{77E26DE1-A89D-0B32-4612-0DB04253FF26}"/>
              </a:ext>
            </a:extLst>
          </p:cNvPr>
          <p:cNvSpPr>
            <a:spLocks noGrp="1"/>
          </p:cNvSpPr>
          <p:nvPr>
            <p:ph idx="1"/>
          </p:nvPr>
        </p:nvSpPr>
        <p:spPr>
          <a:xfrm>
            <a:off x="1261872" y="2246050"/>
            <a:ext cx="8595360" cy="3934087"/>
          </a:xfrm>
        </p:spPr>
        <p:txBody>
          <a:bodyPr>
            <a:normAutofit/>
          </a:bodyPr>
          <a:lstStyle/>
          <a:p>
            <a:pPr marL="342900" indent="-342900">
              <a:buAutoNum type="arabicPeriod"/>
            </a:pPr>
            <a:r>
              <a:rPr lang="fi-FI" sz="1800" b="1" i="0" u="none" strike="noStrike" baseline="0" dirty="0">
                <a:solidFill>
                  <a:srgbClr val="000000"/>
                </a:solidFill>
                <a:latin typeface="Grandview" panose="020B0502040204020203" pitchFamily="34" charset="0"/>
              </a:rPr>
              <a:t>Avaa Microsoft </a:t>
            </a:r>
            <a:r>
              <a:rPr lang="fi-FI" sz="1800" b="1" i="0" u="none" strike="noStrike" baseline="0" dirty="0" err="1">
                <a:solidFill>
                  <a:srgbClr val="000000"/>
                </a:solidFill>
                <a:latin typeface="Grandview" panose="020B0502040204020203" pitchFamily="34" charset="0"/>
              </a:rPr>
              <a:t>Teams</a:t>
            </a:r>
            <a:r>
              <a:rPr lang="fi-FI" sz="1800" b="1" i="0" u="none" strike="noStrike" baseline="0" dirty="0">
                <a:solidFill>
                  <a:srgbClr val="000000"/>
                </a:solidFill>
                <a:latin typeface="Grandview" panose="020B0502040204020203" pitchFamily="34" charset="0"/>
              </a:rPr>
              <a:t> </a:t>
            </a:r>
            <a:r>
              <a:rPr lang="fi-FI" sz="1800" i="0" u="none" strike="noStrike" baseline="0" dirty="0">
                <a:solidFill>
                  <a:srgbClr val="000000"/>
                </a:solidFill>
                <a:latin typeface="Grandview" panose="020B0502040204020203" pitchFamily="34" charset="0"/>
              </a:rPr>
              <a:t>ja</a:t>
            </a:r>
            <a:r>
              <a:rPr lang="fi-FI" sz="1800" b="1" i="0" u="none" strike="noStrike" baseline="0" dirty="0">
                <a:solidFill>
                  <a:srgbClr val="000000"/>
                </a:solidFill>
                <a:latin typeface="Grandview" panose="020B0502040204020203" pitchFamily="34" charset="0"/>
              </a:rPr>
              <a:t> </a:t>
            </a:r>
            <a:r>
              <a:rPr lang="fi-FI" sz="1800" i="0" u="none" strike="noStrike" baseline="0" dirty="0">
                <a:solidFill>
                  <a:srgbClr val="000000"/>
                </a:solidFill>
                <a:latin typeface="Grandview" panose="020B0502040204020203" pitchFamily="34" charset="0"/>
              </a:rPr>
              <a:t>s</a:t>
            </a:r>
            <a:r>
              <a:rPr lang="fi-FI" dirty="0">
                <a:solidFill>
                  <a:srgbClr val="000000"/>
                </a:solidFill>
                <a:latin typeface="Grandview" panose="020B0502040204020203" pitchFamily="34" charset="0"/>
              </a:rPr>
              <a:t>elaile, mitä </a:t>
            </a:r>
            <a:r>
              <a:rPr lang="fi-FI" dirty="0" err="1">
                <a:solidFill>
                  <a:srgbClr val="000000"/>
                </a:solidFill>
                <a:latin typeface="Grandview" panose="020B0502040204020203" pitchFamily="34" charset="0"/>
              </a:rPr>
              <a:t>Teamsista</a:t>
            </a:r>
            <a:r>
              <a:rPr lang="fi-FI" dirty="0">
                <a:solidFill>
                  <a:srgbClr val="000000"/>
                </a:solidFill>
                <a:latin typeface="Grandview" panose="020B0502040204020203" pitchFamily="34" charset="0"/>
              </a:rPr>
              <a:t> löytyy. Etsi ainakin seuraavat asiat</a:t>
            </a:r>
          </a:p>
          <a:p>
            <a:pPr marL="617220" lvl="1" indent="-342900">
              <a:buFont typeface="+mj-lt"/>
              <a:buAutoNum type="alphaUcPeriod"/>
            </a:pPr>
            <a:r>
              <a:rPr lang="fi-FI" dirty="0">
                <a:solidFill>
                  <a:srgbClr val="000000"/>
                </a:solidFill>
                <a:latin typeface="Grandview" panose="020B0502040204020203" pitchFamily="34" charset="0"/>
              </a:rPr>
              <a:t>Tiimit näkymä</a:t>
            </a:r>
          </a:p>
          <a:p>
            <a:pPr marL="617220" lvl="1" indent="-342900">
              <a:buAutoNum type="alphaUcPeriod"/>
            </a:pPr>
            <a:r>
              <a:rPr lang="fi-FI" dirty="0">
                <a:solidFill>
                  <a:srgbClr val="000000"/>
                </a:solidFill>
                <a:latin typeface="Grandview" panose="020B0502040204020203" pitchFamily="34" charset="0"/>
              </a:rPr>
              <a:t>Tiimin sisältä, </a:t>
            </a:r>
          </a:p>
          <a:p>
            <a:pPr marL="948690" lvl="2" indent="-400050">
              <a:buFont typeface="+mj-lt"/>
              <a:buAutoNum type="romanLcPeriod"/>
            </a:pPr>
            <a:r>
              <a:rPr lang="fi-FI" dirty="0">
                <a:solidFill>
                  <a:srgbClr val="000000"/>
                </a:solidFill>
                <a:latin typeface="Grandview" panose="020B0502040204020203" pitchFamily="34" charset="0"/>
              </a:rPr>
              <a:t>Yleinen kanava </a:t>
            </a:r>
          </a:p>
          <a:p>
            <a:pPr marL="891540" lvl="2" indent="-342900">
              <a:buAutoNum type="romanLcPeriod"/>
            </a:pPr>
            <a:r>
              <a:rPr lang="fi-FI" dirty="0">
                <a:solidFill>
                  <a:srgbClr val="000000"/>
                </a:solidFill>
                <a:latin typeface="Grandview" panose="020B0502040204020203" pitchFamily="34" charset="0"/>
              </a:rPr>
              <a:t>Tehtävät kanava</a:t>
            </a:r>
          </a:p>
          <a:p>
            <a:pPr marL="891540" lvl="2" indent="-342900">
              <a:buAutoNum type="romanLcPeriod"/>
            </a:pPr>
            <a:endParaRPr lang="fi-FI" sz="1800" b="1" i="0" u="none" strike="noStrike" baseline="0" dirty="0">
              <a:solidFill>
                <a:srgbClr val="000000"/>
              </a:solidFill>
              <a:latin typeface="Grandview" panose="020B0502040204020203" pitchFamily="34" charset="0"/>
            </a:endParaRPr>
          </a:p>
          <a:p>
            <a:pPr marL="342900" indent="-342900">
              <a:buAutoNum type="arabicPeriod"/>
            </a:pPr>
            <a:r>
              <a:rPr lang="fi-FI" sz="2000" b="1" i="0" u="none" strike="noStrike" baseline="0" dirty="0">
                <a:solidFill>
                  <a:srgbClr val="000000"/>
                </a:solidFill>
                <a:latin typeface="Grandview" panose="020B0502040204020203" pitchFamily="34" charset="0"/>
              </a:rPr>
              <a:t>Vastaa </a:t>
            </a:r>
            <a:r>
              <a:rPr lang="fi-FI" sz="2000" b="1" i="0" u="none" strike="noStrike" baseline="0" dirty="0" err="1">
                <a:solidFill>
                  <a:srgbClr val="000000"/>
                </a:solidFill>
                <a:latin typeface="Grandview" panose="020B0502040204020203" pitchFamily="34" charset="0"/>
              </a:rPr>
              <a:t>Teams</a:t>
            </a:r>
            <a:r>
              <a:rPr lang="fi-FI" sz="2000" b="1" i="0" u="none" strike="noStrike" baseline="0" dirty="0">
                <a:solidFill>
                  <a:srgbClr val="000000"/>
                </a:solidFill>
                <a:latin typeface="Grandview" panose="020B0502040204020203" pitchFamily="34" charset="0"/>
              </a:rPr>
              <a:t>-tehtävän kysymyksiin </a:t>
            </a:r>
            <a:br>
              <a:rPr lang="fi-FI" sz="2000" b="1" i="0" u="none" strike="noStrike" baseline="0" dirty="0">
                <a:solidFill>
                  <a:srgbClr val="000000"/>
                </a:solidFill>
                <a:latin typeface="Grandview" panose="020B0502040204020203" pitchFamily="34" charset="0"/>
              </a:rPr>
            </a:br>
            <a:br>
              <a:rPr lang="fi-FI" sz="2000" b="1" i="0" u="none" strike="noStrike" baseline="0" dirty="0">
                <a:solidFill>
                  <a:srgbClr val="000000"/>
                </a:solidFill>
                <a:latin typeface="Grandview" panose="020B0502040204020203" pitchFamily="34" charset="0"/>
              </a:rPr>
            </a:br>
            <a:r>
              <a:rPr lang="fi-FI" sz="2000" b="0" i="0" u="none" strike="noStrike" baseline="0" dirty="0">
                <a:solidFill>
                  <a:srgbClr val="000000"/>
                </a:solidFill>
                <a:latin typeface="Grandview" panose="020B0502040204020203" pitchFamily="34" charset="0"/>
              </a:rPr>
              <a:t>Avaa harjoitustiimi ja sieltä </a:t>
            </a:r>
            <a:r>
              <a:rPr lang="fi-FI" sz="2000" b="1" i="0" u="none" strike="noStrike" baseline="0" dirty="0">
                <a:solidFill>
                  <a:srgbClr val="000000"/>
                </a:solidFill>
                <a:latin typeface="Grandview" panose="020B0502040204020203" pitchFamily="34" charset="0"/>
              </a:rPr>
              <a:t>tehtävät</a:t>
            </a:r>
            <a:r>
              <a:rPr lang="fi-FI" sz="2000" b="0" i="0" u="none" strike="noStrike" baseline="0" dirty="0">
                <a:solidFill>
                  <a:srgbClr val="000000"/>
                </a:solidFill>
                <a:latin typeface="Grandview" panose="020B0502040204020203" pitchFamily="34" charset="0"/>
              </a:rPr>
              <a:t> välilehti. Avaa avoinna oleva tehtävä ja sen sisältä tiedosto </a:t>
            </a:r>
            <a:r>
              <a:rPr lang="fi-FI" sz="2000" b="1" i="0" u="none" strike="noStrike" baseline="0" dirty="0">
                <a:solidFill>
                  <a:srgbClr val="000000"/>
                </a:solidFill>
                <a:latin typeface="Grandview" panose="020B0502040204020203" pitchFamily="34" charset="0"/>
              </a:rPr>
              <a:t>perusdigitaidot - harjoitus.docx. </a:t>
            </a:r>
            <a:r>
              <a:rPr lang="fi-FI" sz="2000" i="0" u="none" strike="noStrike" baseline="0" dirty="0">
                <a:solidFill>
                  <a:srgbClr val="000000"/>
                </a:solidFill>
                <a:latin typeface="Grandview" panose="020B0502040204020203" pitchFamily="34" charset="0"/>
              </a:rPr>
              <a:t>Vastaa kysymyksiin.</a:t>
            </a:r>
            <a:endParaRPr lang="fi-FI" sz="1600" dirty="0">
              <a:solidFill>
                <a:srgbClr val="000000"/>
              </a:solidFill>
              <a:latin typeface="Grandview" panose="020B0502040204020203" pitchFamily="34" charset="0"/>
            </a:endParaRPr>
          </a:p>
        </p:txBody>
      </p:sp>
    </p:spTree>
    <p:extLst>
      <p:ext uri="{BB962C8B-B14F-4D97-AF65-F5344CB8AC3E}">
        <p14:creationId xmlns:p14="http://schemas.microsoft.com/office/powerpoint/2010/main" val="2039180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16E98E-86EA-9178-6FEA-EDA6188BCE9C}"/>
              </a:ext>
            </a:extLst>
          </p:cNvPr>
          <p:cNvSpPr>
            <a:spLocks noGrp="1"/>
          </p:cNvSpPr>
          <p:nvPr>
            <p:ph type="ctrTitle"/>
          </p:nvPr>
        </p:nvSpPr>
        <p:spPr/>
        <p:txBody>
          <a:bodyPr/>
          <a:lstStyle/>
          <a:p>
            <a:r>
              <a:rPr lang="fi-FI" dirty="0"/>
              <a:t>3. Digitaalinen turvallisuus	</a:t>
            </a:r>
          </a:p>
        </p:txBody>
      </p:sp>
      <p:sp>
        <p:nvSpPr>
          <p:cNvPr id="4" name="Alaotsikko 3">
            <a:extLst>
              <a:ext uri="{FF2B5EF4-FFF2-40B4-BE49-F238E27FC236}">
                <a16:creationId xmlns:a16="http://schemas.microsoft.com/office/drawing/2014/main" id="{FD9DE90E-0096-F436-56D9-9E72F6E7A997}"/>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2736046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32C8A4-7450-5D39-3FC9-9633A169B171}"/>
              </a:ext>
            </a:extLst>
          </p:cNvPr>
          <p:cNvSpPr>
            <a:spLocks noGrp="1"/>
          </p:cNvSpPr>
          <p:nvPr>
            <p:ph type="title"/>
          </p:nvPr>
        </p:nvSpPr>
        <p:spPr/>
        <p:txBody>
          <a:bodyPr/>
          <a:lstStyle/>
          <a:p>
            <a:r>
              <a:rPr lang="fi-FI" dirty="0"/>
              <a:t>Kuinka toimin turvallisesti digitalisoituneessa maailmassa? </a:t>
            </a:r>
          </a:p>
        </p:txBody>
      </p:sp>
      <p:sp>
        <p:nvSpPr>
          <p:cNvPr id="3" name="Sisällön paikkamerkki 2">
            <a:extLst>
              <a:ext uri="{FF2B5EF4-FFF2-40B4-BE49-F238E27FC236}">
                <a16:creationId xmlns:a16="http://schemas.microsoft.com/office/drawing/2014/main" id="{EE48B0ED-8189-92C4-8D21-C03F7B70688A}"/>
              </a:ext>
            </a:extLst>
          </p:cNvPr>
          <p:cNvSpPr>
            <a:spLocks noGrp="1"/>
          </p:cNvSpPr>
          <p:nvPr>
            <p:ph idx="1"/>
          </p:nvPr>
        </p:nvSpPr>
        <p:spPr>
          <a:xfrm>
            <a:off x="1261872" y="2880986"/>
            <a:ext cx="8595360" cy="3299151"/>
          </a:xfrm>
        </p:spPr>
        <p:txBody>
          <a:bodyPr>
            <a:normAutofit/>
          </a:bodyPr>
          <a:lstStyle/>
          <a:p>
            <a:r>
              <a:rPr lang="fi-FI" sz="3200" b="0" i="0" u="none" strike="noStrike" baseline="0" dirty="0">
                <a:solidFill>
                  <a:srgbClr val="000000"/>
                </a:solidFill>
                <a:latin typeface="Grandview" panose="020B0502040204020203" pitchFamily="34" charset="0"/>
              </a:rPr>
              <a:t>Video </a:t>
            </a:r>
            <a:r>
              <a:rPr lang="fi-FI" sz="3200" b="1" i="0" u="none" strike="noStrike" baseline="0" dirty="0">
                <a:solidFill>
                  <a:srgbClr val="000000"/>
                </a:solidFill>
                <a:latin typeface="Grandview" panose="020B0502040204020203" pitchFamily="34" charset="0"/>
              </a:rPr>
              <a:t>tietosuojasta ja tietoturvasta </a:t>
            </a:r>
            <a:r>
              <a:rPr lang="fi-FI" sz="2000" b="0" i="0" u="none" strike="noStrike" baseline="0" dirty="0">
                <a:solidFill>
                  <a:srgbClr val="000000"/>
                </a:solidFill>
                <a:latin typeface="Grandview" panose="020B0502040204020203" pitchFamily="34" charset="0"/>
                <a:hlinkClick r:id="rId2"/>
              </a:rPr>
              <a:t>https://kuopio.tv/permalink/v12641e481519c2co1bl/iframe/</a:t>
            </a:r>
            <a:endParaRPr lang="fi-FI" sz="1800" b="0" i="0" u="none" strike="noStrike" baseline="0" dirty="0">
              <a:solidFill>
                <a:srgbClr val="000000"/>
              </a:solidFill>
              <a:latin typeface="Grandview" panose="020B0502040204020203" pitchFamily="34" charset="0"/>
            </a:endParaRPr>
          </a:p>
          <a:p>
            <a:endParaRPr lang="fi-FI" sz="1800" b="0" i="0" u="none" strike="noStrike" baseline="0" dirty="0">
              <a:solidFill>
                <a:srgbClr val="000000"/>
              </a:solidFill>
              <a:latin typeface="Grandview" panose="020B0502040204020203" pitchFamily="34" charset="0"/>
            </a:endParaRPr>
          </a:p>
          <a:p>
            <a:endParaRPr lang="fi-FI" sz="1800" b="0" i="0" u="none" strike="noStrike" baseline="0" dirty="0">
              <a:solidFill>
                <a:srgbClr val="000000"/>
              </a:solidFill>
              <a:latin typeface="Grandview" panose="020B0502040204020203" pitchFamily="34" charset="0"/>
            </a:endParaRPr>
          </a:p>
          <a:p>
            <a:r>
              <a:rPr lang="fi-FI" sz="1800" b="1" i="0" u="none" strike="noStrike" baseline="0" dirty="0">
                <a:solidFill>
                  <a:srgbClr val="000000"/>
                </a:solidFill>
                <a:latin typeface="Grandview" panose="020B0502040204020203" pitchFamily="34" charset="0"/>
              </a:rPr>
              <a:t>Bonusvideo: Hakkerit </a:t>
            </a:r>
            <a:r>
              <a:rPr lang="fi-FI" sz="1800" b="0" i="0" u="none" strike="noStrike" baseline="0" dirty="0">
                <a:solidFill>
                  <a:srgbClr val="000000"/>
                </a:solidFill>
                <a:latin typeface="Grandview" panose="020B0502040204020203" pitchFamily="34" charset="0"/>
                <a:hlinkClick r:id="rId2"/>
              </a:rPr>
              <a:t>https://kuopio.tv/permalink/v12641e481519c2co1bl/iframe/</a:t>
            </a:r>
            <a:endParaRPr lang="fi-FI" sz="1800" b="0" i="0" u="none" strike="noStrike" baseline="0" dirty="0">
              <a:solidFill>
                <a:srgbClr val="000000"/>
              </a:solidFill>
              <a:latin typeface="Grandview" panose="020B0502040204020203" pitchFamily="34" charset="0"/>
            </a:endParaRPr>
          </a:p>
          <a:p>
            <a:endParaRPr lang="fi-FI" dirty="0"/>
          </a:p>
        </p:txBody>
      </p:sp>
    </p:spTree>
    <p:extLst>
      <p:ext uri="{BB962C8B-B14F-4D97-AF65-F5344CB8AC3E}">
        <p14:creationId xmlns:p14="http://schemas.microsoft.com/office/powerpoint/2010/main" val="2797636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0DC8FD-9567-5507-34AC-C64680C30943}"/>
              </a:ext>
            </a:extLst>
          </p:cNvPr>
          <p:cNvSpPr>
            <a:spLocks noGrp="1"/>
          </p:cNvSpPr>
          <p:nvPr>
            <p:ph type="title"/>
          </p:nvPr>
        </p:nvSpPr>
        <p:spPr/>
        <p:txBody>
          <a:bodyPr/>
          <a:lstStyle/>
          <a:p>
            <a:r>
              <a:rPr lang="fi-FI" dirty="0"/>
              <a:t>Muistilista tietosuojaan</a:t>
            </a:r>
          </a:p>
        </p:txBody>
      </p:sp>
      <p:sp>
        <p:nvSpPr>
          <p:cNvPr id="3" name="Sisällön paikkamerkki 2">
            <a:extLst>
              <a:ext uri="{FF2B5EF4-FFF2-40B4-BE49-F238E27FC236}">
                <a16:creationId xmlns:a16="http://schemas.microsoft.com/office/drawing/2014/main" id="{4CEAFD71-5C2B-B72F-388D-4A974CBBCA19}"/>
              </a:ext>
            </a:extLst>
          </p:cNvPr>
          <p:cNvSpPr>
            <a:spLocks noGrp="1"/>
          </p:cNvSpPr>
          <p:nvPr>
            <p:ph idx="1"/>
          </p:nvPr>
        </p:nvSpPr>
        <p:spPr>
          <a:xfrm>
            <a:off x="1261872" y="1963271"/>
            <a:ext cx="8595360" cy="4216866"/>
          </a:xfrm>
        </p:spPr>
        <p:txBody>
          <a:bodyPr>
            <a:normAutofit/>
          </a:bodyPr>
          <a:lstStyle/>
          <a:p>
            <a:r>
              <a:rPr lang="fi-FI" sz="1800" b="1" i="0" u="none" strike="noStrike" baseline="0" dirty="0">
                <a:solidFill>
                  <a:srgbClr val="000000"/>
                </a:solidFill>
                <a:latin typeface="Grandview" panose="020B0502040204020203" pitchFamily="34" charset="0"/>
              </a:rPr>
              <a:t>Tietosuoja </a:t>
            </a:r>
            <a:r>
              <a:rPr lang="fi-FI" sz="1800" b="1" i="0" u="none" strike="noStrike" baseline="0" dirty="0">
                <a:solidFill>
                  <a:srgbClr val="000000"/>
                </a:solidFill>
                <a:latin typeface="Grandview" panose="020B0502040204020203" pitchFamily="34" charset="0"/>
                <a:sym typeface="Symbol" panose="05050102010706020507" pitchFamily="18" charset="2"/>
              </a:rPr>
              <a:t> </a:t>
            </a:r>
            <a:r>
              <a:rPr lang="fi-FI" sz="1800" b="0" i="0" u="none" strike="noStrike" baseline="0" dirty="0">
                <a:solidFill>
                  <a:srgbClr val="000000"/>
                </a:solidFill>
                <a:latin typeface="Grandview" panose="020B0502040204020203" pitchFamily="34" charset="0"/>
              </a:rPr>
              <a:t> Turvaa sinun oikeutesi henkilötietoja käsitellessä</a:t>
            </a:r>
          </a:p>
          <a:p>
            <a:r>
              <a:rPr lang="fi-FI" sz="1800" b="1" i="0" u="none" strike="noStrike" baseline="0" dirty="0">
                <a:solidFill>
                  <a:srgbClr val="000000"/>
                </a:solidFill>
                <a:latin typeface="Grandview" panose="020B0502040204020203" pitchFamily="34" charset="0"/>
              </a:rPr>
              <a:t>GDPR </a:t>
            </a:r>
            <a:r>
              <a:rPr lang="fi-FI" sz="1800" b="1" i="0" u="none" strike="noStrike" baseline="0" dirty="0">
                <a:solidFill>
                  <a:srgbClr val="000000"/>
                </a:solidFill>
                <a:latin typeface="Grandview" panose="020B0502040204020203" pitchFamily="34" charset="0"/>
                <a:sym typeface="Symbol" panose="05050102010706020507" pitchFamily="18" charset="2"/>
              </a:rPr>
              <a:t> </a:t>
            </a:r>
            <a:r>
              <a:rPr lang="fi-FI" sz="1800" b="0" i="0" u="none" strike="noStrike" baseline="0" dirty="0">
                <a:solidFill>
                  <a:srgbClr val="000000"/>
                </a:solidFill>
                <a:latin typeface="Grandview" panose="020B0502040204020203" pitchFamily="34" charset="0"/>
              </a:rPr>
              <a:t> EU:n yleinen tietosuoja-asetus (2018-&gt;) -suojelee henkilötietojasi</a:t>
            </a:r>
          </a:p>
          <a:p>
            <a:r>
              <a:rPr lang="fi-FI" sz="1800" b="1" i="0" u="none" strike="noStrike" baseline="0" dirty="0">
                <a:solidFill>
                  <a:srgbClr val="000000"/>
                </a:solidFill>
                <a:latin typeface="Grandview" panose="020B0502040204020203" pitchFamily="34" charset="0"/>
              </a:rPr>
              <a:t>Henkilötieto </a:t>
            </a:r>
            <a:r>
              <a:rPr lang="fi-FI" sz="1800" b="1" i="0" u="none" strike="noStrike" baseline="0" dirty="0">
                <a:solidFill>
                  <a:srgbClr val="000000"/>
                </a:solidFill>
                <a:latin typeface="Grandview" panose="020B0502040204020203" pitchFamily="34" charset="0"/>
                <a:sym typeface="Symbol" panose="05050102010706020507" pitchFamily="18" charset="2"/>
              </a:rPr>
              <a:t> </a:t>
            </a:r>
            <a:r>
              <a:rPr lang="fi-FI" sz="1800" b="0" i="0" u="none" strike="noStrike" baseline="0" dirty="0">
                <a:solidFill>
                  <a:srgbClr val="000000"/>
                </a:solidFill>
                <a:latin typeface="Grandview" panose="020B0502040204020203" pitchFamily="34" charset="0"/>
              </a:rPr>
              <a:t> Kaikki tiedot, joista sinut voi tunnistaa (nimi, osoite, henkilötunnus, kuvat, videot jne.) </a:t>
            </a:r>
          </a:p>
          <a:p>
            <a:r>
              <a:rPr lang="fi-FI" sz="1800" b="0" i="0" u="none" strike="noStrike" baseline="0" dirty="0">
                <a:solidFill>
                  <a:srgbClr val="000000"/>
                </a:solidFill>
                <a:latin typeface="Grandview" panose="020B0502040204020203" pitchFamily="34" charset="0"/>
              </a:rPr>
              <a:t>Miksi henkilötietoja tulee suojata?</a:t>
            </a:r>
          </a:p>
          <a:p>
            <a:pPr lvl="1"/>
            <a:r>
              <a:rPr lang="fi-FI" b="0" i="0" u="none" strike="noStrike" baseline="0" dirty="0">
                <a:solidFill>
                  <a:srgbClr val="000000"/>
                </a:solidFill>
                <a:latin typeface="Grandview" panose="020B0502040204020203" pitchFamily="34" charset="0"/>
              </a:rPr>
              <a:t>Jos jakelet holtittomasti henkilötietojasi, voiko joku käyttää niitä väärin? Tehdä vaikka tilin johonkin palveluun ja tilata tiedoillasi jotain.</a:t>
            </a:r>
          </a:p>
          <a:p>
            <a:pPr lvl="1"/>
            <a:r>
              <a:rPr lang="fi-FI" b="0" i="0" u="none" strike="noStrike" baseline="0" dirty="0">
                <a:solidFill>
                  <a:srgbClr val="000000"/>
                </a:solidFill>
                <a:latin typeface="Grandview" panose="020B0502040204020203" pitchFamily="34" charset="0"/>
              </a:rPr>
              <a:t>Ole siis tarkkana sen suhteen, mihin henkilötietojasi jaat tai laitat. Voit myös kysyä, miten henkilötietojasi käsitellään.</a:t>
            </a:r>
          </a:p>
          <a:p>
            <a:endParaRPr lang="fi-FI" dirty="0"/>
          </a:p>
        </p:txBody>
      </p:sp>
    </p:spTree>
    <p:extLst>
      <p:ext uri="{BB962C8B-B14F-4D97-AF65-F5344CB8AC3E}">
        <p14:creationId xmlns:p14="http://schemas.microsoft.com/office/powerpoint/2010/main" val="2036702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08EDF2-89CE-9D34-F295-218F6504B9E6}"/>
              </a:ext>
            </a:extLst>
          </p:cNvPr>
          <p:cNvSpPr>
            <a:spLocks noGrp="1"/>
          </p:cNvSpPr>
          <p:nvPr>
            <p:ph type="title"/>
          </p:nvPr>
        </p:nvSpPr>
        <p:spPr/>
        <p:txBody>
          <a:bodyPr/>
          <a:lstStyle/>
          <a:p>
            <a:r>
              <a:rPr lang="fi-FI" dirty="0">
                <a:solidFill>
                  <a:srgbClr val="000000"/>
                </a:solidFill>
                <a:latin typeface="Century Schoolbook" panose="02040604050505020304"/>
              </a:rPr>
              <a:t>Muistilista tietoturvaan</a:t>
            </a:r>
            <a:endParaRPr lang="fi-FI" dirty="0"/>
          </a:p>
        </p:txBody>
      </p:sp>
      <p:sp>
        <p:nvSpPr>
          <p:cNvPr id="3" name="Sisällön paikkamerkki 2">
            <a:extLst>
              <a:ext uri="{FF2B5EF4-FFF2-40B4-BE49-F238E27FC236}">
                <a16:creationId xmlns:a16="http://schemas.microsoft.com/office/drawing/2014/main" id="{BA867DF3-F126-2C86-A8B2-D34A6CBC3D14}"/>
              </a:ext>
            </a:extLst>
          </p:cNvPr>
          <p:cNvSpPr>
            <a:spLocks noGrp="1"/>
          </p:cNvSpPr>
          <p:nvPr>
            <p:ph idx="1"/>
          </p:nvPr>
        </p:nvSpPr>
        <p:spPr/>
        <p:txBody>
          <a:bodyPr>
            <a:normAutofit fontScale="92500" lnSpcReduction="20000"/>
          </a:bodyPr>
          <a:lstStyle/>
          <a:p>
            <a:r>
              <a:rPr lang="fi-FI" sz="1800" b="1" i="0" u="none" strike="noStrike" baseline="0" dirty="0">
                <a:solidFill>
                  <a:srgbClr val="000000"/>
                </a:solidFill>
                <a:latin typeface="Grandview" panose="020B0502040204020203" pitchFamily="34" charset="0"/>
              </a:rPr>
              <a:t>Tietoturva </a:t>
            </a:r>
            <a:r>
              <a:rPr lang="fi-FI" sz="1800" b="1" i="0" u="none" strike="noStrike" baseline="0" dirty="0">
                <a:solidFill>
                  <a:srgbClr val="000000"/>
                </a:solidFill>
                <a:latin typeface="Grandview" panose="020B0502040204020203" pitchFamily="34" charset="0"/>
                <a:sym typeface="Symbol" panose="05050102010706020507" pitchFamily="18" charset="2"/>
              </a:rPr>
              <a:t> On laitteistotason turvallisuutta.</a:t>
            </a:r>
            <a:r>
              <a:rPr lang="fi-FI" sz="1800" b="1" i="0" u="none" strike="noStrike" baseline="0" dirty="0">
                <a:solidFill>
                  <a:srgbClr val="000000"/>
                </a:solidFill>
                <a:latin typeface="Grandview" panose="020B0502040204020203" pitchFamily="34" charset="0"/>
              </a:rPr>
              <a:t> </a:t>
            </a:r>
          </a:p>
          <a:p>
            <a:r>
              <a:rPr lang="fi-FI" sz="1800" b="1" i="0" u="none" strike="noStrike" baseline="0" dirty="0">
                <a:solidFill>
                  <a:srgbClr val="000000"/>
                </a:solidFill>
                <a:latin typeface="Grandview" panose="020B0502040204020203" pitchFamily="34" charset="0"/>
              </a:rPr>
              <a:t>Salasana </a:t>
            </a:r>
            <a:r>
              <a:rPr lang="fi-FI" sz="1800" b="1" i="0" u="none" strike="noStrike" baseline="0" dirty="0">
                <a:solidFill>
                  <a:srgbClr val="000000"/>
                </a:solidFill>
                <a:latin typeface="Grandview" panose="020B0502040204020203" pitchFamily="34" charset="0"/>
                <a:sym typeface="Symbol" panose="05050102010706020507" pitchFamily="18" charset="2"/>
              </a:rPr>
              <a:t> </a:t>
            </a:r>
            <a:r>
              <a:rPr lang="fi-FI" sz="1800" i="0" u="none" strike="noStrike" baseline="0" dirty="0">
                <a:solidFill>
                  <a:srgbClr val="000000"/>
                </a:solidFill>
                <a:latin typeface="Grandview" panose="020B0502040204020203" pitchFamily="34" charset="0"/>
                <a:sym typeface="Symbol" panose="05050102010706020507" pitchFamily="18" charset="2"/>
              </a:rPr>
              <a:t>E</a:t>
            </a:r>
            <a:r>
              <a:rPr lang="fi-FI" sz="1800" b="0" i="0" u="none" strike="noStrike" baseline="0" dirty="0">
                <a:solidFill>
                  <a:srgbClr val="000000"/>
                </a:solidFill>
                <a:latin typeface="Grandview" panose="020B0502040204020203" pitchFamily="34" charset="0"/>
              </a:rPr>
              <a:t>ri salasana eri palveluihin. Käytä vahvaa eli tarpeeksi monimutkaista ja pitkää salasanaa. Pidä salasanasi turvassa ja suojaa laitteet pääsykoodilla.</a:t>
            </a:r>
          </a:p>
          <a:p>
            <a:r>
              <a:rPr lang="fi-FI" sz="1800" b="1" i="0" u="none" strike="noStrike" baseline="0" dirty="0">
                <a:solidFill>
                  <a:srgbClr val="000000"/>
                </a:solidFill>
                <a:latin typeface="Grandview" panose="020B0502040204020203" pitchFamily="34" charset="0"/>
              </a:rPr>
              <a:t>MFA </a:t>
            </a:r>
            <a:r>
              <a:rPr lang="fi-FI" sz="1800" b="1" i="0" u="none" strike="noStrike" baseline="0" dirty="0">
                <a:solidFill>
                  <a:srgbClr val="000000"/>
                </a:solidFill>
                <a:latin typeface="Grandview" panose="020B0502040204020203" pitchFamily="34" charset="0"/>
                <a:sym typeface="Symbol" panose="05050102010706020507" pitchFamily="18" charset="2"/>
              </a:rPr>
              <a:t> </a:t>
            </a:r>
            <a:r>
              <a:rPr lang="fi-FI" sz="1800" b="0" i="0" u="none" strike="noStrike" baseline="0" dirty="0">
                <a:solidFill>
                  <a:srgbClr val="000000"/>
                </a:solidFill>
                <a:latin typeface="Grandview" panose="020B0502040204020203" pitchFamily="34" charset="0"/>
              </a:rPr>
              <a:t> Monivaiheinen tunnistautuminen. Käytä kaikissa mahdollisissa palveluissa.</a:t>
            </a:r>
          </a:p>
          <a:p>
            <a:r>
              <a:rPr lang="fi-FI" sz="1800" b="1" i="0" u="none" strike="noStrike" baseline="0" dirty="0">
                <a:solidFill>
                  <a:srgbClr val="000000"/>
                </a:solidFill>
                <a:latin typeface="Grandview" panose="020B0502040204020203" pitchFamily="34" charset="0"/>
              </a:rPr>
              <a:t>Tietoturvaohjelmisto </a:t>
            </a:r>
            <a:r>
              <a:rPr lang="fi-FI" sz="1800" b="1" i="0" u="none" strike="noStrike" baseline="0" dirty="0">
                <a:solidFill>
                  <a:srgbClr val="000000"/>
                </a:solidFill>
                <a:latin typeface="Grandview" panose="020B0502040204020203" pitchFamily="34" charset="0"/>
                <a:sym typeface="Symbol" panose="05050102010706020507" pitchFamily="18" charset="2"/>
              </a:rPr>
              <a:t> </a:t>
            </a:r>
            <a:r>
              <a:rPr lang="fi-FI" sz="1800" b="0" i="0" u="none" strike="noStrike" baseline="0" dirty="0">
                <a:solidFill>
                  <a:srgbClr val="000000"/>
                </a:solidFill>
                <a:latin typeface="Grandview" panose="020B0502040204020203" pitchFamily="34" charset="0"/>
              </a:rPr>
              <a:t> Suojaa laitteitasi mm. troijalaisilta, madoilta ja viruksilta. </a:t>
            </a:r>
          </a:p>
          <a:p>
            <a:r>
              <a:rPr lang="fi-FI" sz="1800" b="1" i="0" u="none" strike="noStrike" baseline="0" dirty="0">
                <a:solidFill>
                  <a:srgbClr val="000000"/>
                </a:solidFill>
                <a:latin typeface="Grandview" panose="020B0502040204020203" pitchFamily="34" charset="0"/>
              </a:rPr>
              <a:t>Palomuuri,</a:t>
            </a:r>
            <a:r>
              <a:rPr lang="fi-FI" sz="1800" b="0" i="0" u="none" strike="noStrike" baseline="0" dirty="0">
                <a:solidFill>
                  <a:srgbClr val="000000"/>
                </a:solidFill>
                <a:latin typeface="Grandview" panose="020B0502040204020203" pitchFamily="34" charset="0"/>
              </a:rPr>
              <a:t> </a:t>
            </a:r>
            <a:r>
              <a:rPr lang="fi-FI" sz="1800" b="1" i="0" u="none" strike="noStrike" baseline="0" dirty="0">
                <a:solidFill>
                  <a:srgbClr val="000000"/>
                </a:solidFill>
                <a:latin typeface="Grandview" panose="020B0502040204020203" pitchFamily="34" charset="0"/>
              </a:rPr>
              <a:t>VPN </a:t>
            </a:r>
            <a:r>
              <a:rPr lang="fi-FI" sz="1800" b="1" i="0" u="none" strike="noStrike" baseline="0" dirty="0">
                <a:solidFill>
                  <a:srgbClr val="000000"/>
                </a:solidFill>
                <a:latin typeface="Grandview" panose="020B0502040204020203" pitchFamily="34" charset="0"/>
                <a:sym typeface="Symbol" panose="05050102010706020507" pitchFamily="18" charset="2"/>
              </a:rPr>
              <a:t>  </a:t>
            </a:r>
            <a:r>
              <a:rPr lang="fi-FI" sz="1800" b="0" i="0" u="none" strike="noStrike" baseline="0" dirty="0">
                <a:solidFill>
                  <a:srgbClr val="000000"/>
                </a:solidFill>
                <a:latin typeface="Grandview" panose="020B0502040204020203" pitchFamily="34" charset="0"/>
              </a:rPr>
              <a:t>Estää luvattoman dataliikenteen ja suojaa yksityisyyttäsi.</a:t>
            </a:r>
          </a:p>
          <a:p>
            <a:r>
              <a:rPr lang="fi-FI" sz="1800" b="0" i="0" u="none" strike="noStrike" baseline="0" dirty="0">
                <a:solidFill>
                  <a:srgbClr val="000000"/>
                </a:solidFill>
                <a:latin typeface="Grandview" panose="020B0502040204020203" pitchFamily="34" charset="0"/>
              </a:rPr>
              <a:t>Päivitä laitteet ja ohjelmistot.</a:t>
            </a:r>
          </a:p>
          <a:p>
            <a:r>
              <a:rPr lang="fi-FI" sz="1800" b="0" i="0" u="none" strike="noStrike" baseline="0" dirty="0">
                <a:solidFill>
                  <a:srgbClr val="000000"/>
                </a:solidFill>
                <a:latin typeface="Grandview" panose="020B0502040204020203" pitchFamily="34" charset="0"/>
              </a:rPr>
              <a:t>Kirjaudu ulos yhteiskäyttölaitteilta.</a:t>
            </a:r>
          </a:p>
          <a:p>
            <a:r>
              <a:rPr lang="fi-FI" sz="1800" b="0" i="0" u="none" strike="noStrike" baseline="0" dirty="0">
                <a:solidFill>
                  <a:srgbClr val="000000"/>
                </a:solidFill>
                <a:latin typeface="Grandview" panose="020B0502040204020203" pitchFamily="34" charset="0"/>
              </a:rPr>
              <a:t>Kaikkein tärkeintä on </a:t>
            </a:r>
            <a:r>
              <a:rPr lang="fi-FI" sz="1800" b="1" i="0" u="none" strike="noStrike" baseline="0" dirty="0">
                <a:solidFill>
                  <a:srgbClr val="000000"/>
                </a:solidFill>
                <a:latin typeface="Grandview" panose="020B0502040204020203" pitchFamily="34" charset="0"/>
              </a:rPr>
              <a:t>SINUN </a:t>
            </a:r>
            <a:r>
              <a:rPr lang="fi-FI" sz="1800" b="0" i="0" u="none" strike="noStrike" baseline="0" dirty="0">
                <a:solidFill>
                  <a:srgbClr val="000000"/>
                </a:solidFill>
                <a:latin typeface="Grandview" panose="020B0502040204020203" pitchFamily="34" charset="0"/>
              </a:rPr>
              <a:t>toimintasi</a:t>
            </a:r>
          </a:p>
          <a:p>
            <a:pPr lvl="1"/>
            <a:r>
              <a:rPr lang="fi-FI" b="0" i="0" u="none" strike="noStrike" baseline="0" dirty="0">
                <a:solidFill>
                  <a:srgbClr val="000000"/>
                </a:solidFill>
                <a:latin typeface="Grandview" panose="020B0502040204020203" pitchFamily="34" charset="0"/>
              </a:rPr>
              <a:t>Mitä linkkejä klikkailet</a:t>
            </a:r>
          </a:p>
          <a:p>
            <a:pPr lvl="1"/>
            <a:r>
              <a:rPr lang="fi-FI" b="0" i="0" u="none" strike="noStrike" baseline="0" dirty="0">
                <a:solidFill>
                  <a:srgbClr val="000000"/>
                </a:solidFill>
                <a:latin typeface="Grandview" panose="020B0502040204020203" pitchFamily="34" charset="0"/>
              </a:rPr>
              <a:t>Mihin annat omia tietojasi ja tunnuksiasi</a:t>
            </a:r>
          </a:p>
          <a:p>
            <a:pPr lvl="1"/>
            <a:r>
              <a:rPr lang="fi-FI" b="0" i="0" u="none" strike="noStrike" baseline="0" dirty="0">
                <a:solidFill>
                  <a:srgbClr val="000000"/>
                </a:solidFill>
                <a:latin typeface="Grandview" panose="020B0502040204020203" pitchFamily="34" charset="0"/>
              </a:rPr>
              <a:t>Mitä ohjelmia latailet laitteillesi</a:t>
            </a:r>
          </a:p>
          <a:p>
            <a:pPr lvl="1"/>
            <a:r>
              <a:rPr lang="fi-FI" b="0" i="0" u="none" strike="noStrike" baseline="0" dirty="0">
                <a:solidFill>
                  <a:srgbClr val="000000"/>
                </a:solidFill>
                <a:latin typeface="Grandview" panose="020B0502040204020203" pitchFamily="34" charset="0"/>
              </a:rPr>
              <a:t>Miten laitteitasi käytät</a:t>
            </a:r>
          </a:p>
          <a:p>
            <a:endParaRPr lang="fi-FI" dirty="0"/>
          </a:p>
        </p:txBody>
      </p:sp>
    </p:spTree>
    <p:extLst>
      <p:ext uri="{BB962C8B-B14F-4D97-AF65-F5344CB8AC3E}">
        <p14:creationId xmlns:p14="http://schemas.microsoft.com/office/powerpoint/2010/main" val="1528424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F6B714-78AD-F653-57D6-6A4AA1124B36}"/>
              </a:ext>
            </a:extLst>
          </p:cNvPr>
          <p:cNvSpPr>
            <a:spLocks noGrp="1"/>
          </p:cNvSpPr>
          <p:nvPr>
            <p:ph type="title"/>
          </p:nvPr>
        </p:nvSpPr>
        <p:spPr>
          <a:xfrm>
            <a:off x="1261872" y="365759"/>
            <a:ext cx="9692640" cy="1776805"/>
          </a:xfrm>
        </p:spPr>
        <p:txBody>
          <a:bodyPr/>
          <a:lstStyle/>
          <a:p>
            <a:r>
              <a:rPr lang="fi-FI" sz="4400" b="1" dirty="0"/>
              <a:t>Sisällöt</a:t>
            </a:r>
            <a:endParaRPr lang="fi-FI" dirty="0"/>
          </a:p>
        </p:txBody>
      </p:sp>
      <p:sp>
        <p:nvSpPr>
          <p:cNvPr id="3" name="Sisällön paikkamerkki 2">
            <a:extLst>
              <a:ext uri="{FF2B5EF4-FFF2-40B4-BE49-F238E27FC236}">
                <a16:creationId xmlns:a16="http://schemas.microsoft.com/office/drawing/2014/main" id="{88609524-8646-47B0-3E6B-5698CC6B718F}"/>
              </a:ext>
            </a:extLst>
          </p:cNvPr>
          <p:cNvSpPr>
            <a:spLocks noGrp="1"/>
          </p:cNvSpPr>
          <p:nvPr>
            <p:ph idx="1"/>
          </p:nvPr>
        </p:nvSpPr>
        <p:spPr>
          <a:xfrm>
            <a:off x="1261872" y="2325950"/>
            <a:ext cx="8595360" cy="3854187"/>
          </a:xfrm>
        </p:spPr>
        <p:txBody>
          <a:bodyPr/>
          <a:lstStyle/>
          <a:p>
            <a:pPr marL="617220" lvl="1" indent="-342900">
              <a:buAutoNum type="arabicPeriod"/>
            </a:pPr>
            <a:endParaRPr lang="fi-FI" sz="1800" dirty="0"/>
          </a:p>
          <a:p>
            <a:pPr marL="617220" lvl="1" indent="-342900">
              <a:buAutoNum type="arabicPeriod"/>
            </a:pPr>
            <a:r>
              <a:rPr lang="fi-FI" sz="1800" dirty="0"/>
              <a:t>Kirjautuminen oppilastietokoneelle ja salasanan vaihtaminen / uusiminen</a:t>
            </a:r>
            <a:br>
              <a:rPr lang="fi-FI" sz="1800" dirty="0"/>
            </a:br>
            <a:endParaRPr lang="fi-FI" sz="1800" dirty="0"/>
          </a:p>
          <a:p>
            <a:pPr marL="617220" lvl="1" indent="-342900">
              <a:buAutoNum type="arabicPeriod"/>
            </a:pPr>
            <a:r>
              <a:rPr lang="fi-FI" sz="1800" dirty="0"/>
              <a:t>Tutustutaan koulun digitaaliseen ympäristöön</a:t>
            </a:r>
          </a:p>
          <a:p>
            <a:pPr marL="891540" lvl="2" indent="-342900">
              <a:buFont typeface="+mj-lt"/>
              <a:buAutoNum type="alphaLcPeriod"/>
            </a:pPr>
            <a:r>
              <a:rPr lang="fi-FI" sz="1600" dirty="0" err="1"/>
              <a:t>Desku</a:t>
            </a:r>
            <a:r>
              <a:rPr lang="fi-FI" sz="1600" dirty="0"/>
              <a:t> – kirjautumis- ja linkkipalvelu</a:t>
            </a:r>
          </a:p>
          <a:p>
            <a:pPr marL="891540" lvl="2" indent="-342900">
              <a:buAutoNum type="alphaLcPeriod"/>
            </a:pPr>
            <a:r>
              <a:rPr lang="fi-FI" sz="1600" dirty="0"/>
              <a:t>Microsoft 365 – ympäristö (</a:t>
            </a:r>
            <a:r>
              <a:rPr lang="fi-FI" sz="1600" dirty="0" err="1"/>
              <a:t>Teams</a:t>
            </a:r>
            <a:r>
              <a:rPr lang="fi-FI" sz="1600" dirty="0"/>
              <a:t>, Word, Powerpoint, Excel…)</a:t>
            </a:r>
          </a:p>
          <a:p>
            <a:pPr marL="617220" lvl="1" indent="-342900">
              <a:buAutoNum type="arabicPeriod"/>
            </a:pPr>
            <a:endParaRPr lang="fi-FI" sz="1800" dirty="0"/>
          </a:p>
          <a:p>
            <a:pPr marL="617220" lvl="1" indent="-342900">
              <a:buAutoNum type="arabicPeriod"/>
            </a:pPr>
            <a:r>
              <a:rPr lang="fi-FI" sz="1800" dirty="0"/>
              <a:t>Tutustutaan digitaaliseen turvallisuuteen. Miten toimitaan turvallisesti, kun käytetään laitteita? Mitä ovat tietosuoja ja tietoturva?</a:t>
            </a:r>
          </a:p>
          <a:p>
            <a:pPr marL="617220" lvl="1" indent="-342900">
              <a:buAutoNum type="arabicPeriod"/>
            </a:pPr>
            <a:endParaRPr lang="fi-FI" sz="1800" dirty="0"/>
          </a:p>
          <a:p>
            <a:pPr marL="617220" lvl="1" indent="-342900">
              <a:buAutoNum type="arabicPeriod"/>
            </a:pPr>
            <a:r>
              <a:rPr lang="fi-FI" sz="1800" dirty="0"/>
              <a:t>Tiedostotyypit</a:t>
            </a:r>
          </a:p>
          <a:p>
            <a:pPr marL="548640" lvl="2" indent="0">
              <a:buNone/>
            </a:pPr>
            <a:endParaRPr lang="fi-FI" dirty="0"/>
          </a:p>
          <a:p>
            <a:pPr marL="617220" lvl="1" indent="-342900">
              <a:buAutoNum type="arabicPeriod"/>
            </a:pPr>
            <a:endParaRPr lang="fi-FI" dirty="0"/>
          </a:p>
          <a:p>
            <a:pPr marL="617220" lvl="1" indent="-342900">
              <a:buAutoNum type="arabicPeriod"/>
            </a:pPr>
            <a:endParaRPr lang="fi-FI" dirty="0"/>
          </a:p>
          <a:p>
            <a:pPr marL="617220" lvl="1" indent="-342900">
              <a:buAutoNum type="arabicPeriod"/>
            </a:pPr>
            <a:endParaRPr lang="fi-FI" dirty="0"/>
          </a:p>
          <a:p>
            <a:pPr marL="617220" lvl="1" indent="-342900">
              <a:buAutoNum type="arabicPeriod"/>
            </a:pPr>
            <a:endParaRPr lang="fi-FI" dirty="0"/>
          </a:p>
          <a:p>
            <a:pPr marL="617220" lvl="1" indent="-342900">
              <a:buAutoNum type="arabicPeriod"/>
            </a:pPr>
            <a:endParaRPr lang="fi-FI" dirty="0"/>
          </a:p>
          <a:p>
            <a:endParaRPr lang="fi-FI" dirty="0"/>
          </a:p>
        </p:txBody>
      </p:sp>
    </p:spTree>
    <p:extLst>
      <p:ext uri="{BB962C8B-B14F-4D97-AF65-F5344CB8AC3E}">
        <p14:creationId xmlns:p14="http://schemas.microsoft.com/office/powerpoint/2010/main" val="2249228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35DC96-00CC-18FB-69B4-DF60F2D90B4C}"/>
              </a:ext>
            </a:extLst>
          </p:cNvPr>
          <p:cNvSpPr>
            <a:spLocks noGrp="1"/>
          </p:cNvSpPr>
          <p:nvPr>
            <p:ph type="title"/>
          </p:nvPr>
        </p:nvSpPr>
        <p:spPr/>
        <p:txBody>
          <a:bodyPr/>
          <a:lstStyle/>
          <a:p>
            <a:r>
              <a:rPr lang="fi-FI" dirty="0"/>
              <a:t>Muistilista turvalliseen digitoimintaan</a:t>
            </a:r>
          </a:p>
        </p:txBody>
      </p:sp>
      <p:sp>
        <p:nvSpPr>
          <p:cNvPr id="3" name="Sisällön paikkamerkki 2">
            <a:extLst>
              <a:ext uri="{FF2B5EF4-FFF2-40B4-BE49-F238E27FC236}">
                <a16:creationId xmlns:a16="http://schemas.microsoft.com/office/drawing/2014/main" id="{3E4859AF-63B1-F343-EEDC-15B81EF6C2F9}"/>
              </a:ext>
            </a:extLst>
          </p:cNvPr>
          <p:cNvSpPr>
            <a:spLocks noGrp="1"/>
          </p:cNvSpPr>
          <p:nvPr>
            <p:ph idx="1"/>
          </p:nvPr>
        </p:nvSpPr>
        <p:spPr/>
        <p:txBody>
          <a:bodyPr>
            <a:normAutofit/>
          </a:bodyPr>
          <a:lstStyle/>
          <a:p>
            <a:pPr algn="l"/>
            <a:endParaRPr lang="fi-FI" sz="1800" b="0" i="0" u="none" strike="noStrike" baseline="0" dirty="0">
              <a:solidFill>
                <a:srgbClr val="000000"/>
              </a:solidFill>
              <a:latin typeface="Grandview" panose="020B0502040204020203" pitchFamily="34" charset="0"/>
            </a:endParaRPr>
          </a:p>
          <a:p>
            <a:r>
              <a:rPr lang="fi-FI" sz="1800" b="1" i="0" u="none" strike="noStrike" baseline="0" dirty="0">
                <a:solidFill>
                  <a:srgbClr val="000000"/>
                </a:solidFill>
                <a:latin typeface="Grandview" panose="020B0502040204020203" pitchFamily="34" charset="0"/>
              </a:rPr>
              <a:t>Evästeet </a:t>
            </a:r>
            <a:r>
              <a:rPr lang="fi-FI" sz="1800" b="1" i="0" u="none" strike="noStrike" baseline="0" dirty="0">
                <a:solidFill>
                  <a:srgbClr val="000000"/>
                </a:solidFill>
                <a:latin typeface="Grandview" panose="020B0502040204020203" pitchFamily="34" charset="0"/>
                <a:sym typeface="Symbol" panose="05050102010706020507" pitchFamily="18" charset="2"/>
              </a:rPr>
              <a:t> </a:t>
            </a:r>
            <a:r>
              <a:rPr lang="fi-FI" sz="1800" b="0" i="0" u="none" strike="noStrike" baseline="0" dirty="0">
                <a:solidFill>
                  <a:srgbClr val="000000"/>
                </a:solidFill>
                <a:latin typeface="Grandview" panose="020B0502040204020203" pitchFamily="34" charset="0"/>
              </a:rPr>
              <a:t> Keräävät selaimessa sinun toiminnastasi ja laitteestasi tietoa. Käytä vähän aikaa, jotta et heti kättelyssä hyväksy kaikkea.</a:t>
            </a:r>
          </a:p>
          <a:p>
            <a:r>
              <a:rPr lang="fi-FI" sz="1800" b="0" i="0" u="none" strike="noStrike" baseline="0" dirty="0">
                <a:solidFill>
                  <a:srgbClr val="000000"/>
                </a:solidFill>
                <a:latin typeface="Arial" panose="020B0604020202020204" pitchFamily="34" charset="0"/>
              </a:rPr>
              <a:t>•</a:t>
            </a:r>
            <a:r>
              <a:rPr lang="fi-FI" sz="1800" b="1" i="0" u="none" strike="noStrike" baseline="0" dirty="0">
                <a:solidFill>
                  <a:srgbClr val="000000"/>
                </a:solidFill>
                <a:latin typeface="Grandview" panose="020B0502040204020203" pitchFamily="34" charset="0"/>
              </a:rPr>
              <a:t>Yksityisen selauksen tila </a:t>
            </a:r>
            <a:r>
              <a:rPr lang="fi-FI" sz="1800" b="1" i="0" u="none" strike="noStrike" baseline="0" dirty="0">
                <a:solidFill>
                  <a:srgbClr val="000000"/>
                </a:solidFill>
                <a:latin typeface="Grandview" panose="020B0502040204020203" pitchFamily="34" charset="0"/>
                <a:sym typeface="Symbol" panose="05050102010706020507" pitchFamily="18" charset="2"/>
              </a:rPr>
              <a:t> </a:t>
            </a:r>
            <a:r>
              <a:rPr lang="fi-FI" sz="1800" b="0" i="0" u="none" strike="noStrike" baseline="0" dirty="0">
                <a:solidFill>
                  <a:srgbClr val="000000"/>
                </a:solidFill>
                <a:latin typeface="Grandview" panose="020B0502040204020203" pitchFamily="34" charset="0"/>
              </a:rPr>
              <a:t> Selain ei tallenna toimintaasi. Mikäli käytät yhteiskäyttölaitteita, niin tämä on suositeltavaa</a:t>
            </a:r>
          </a:p>
          <a:p>
            <a:r>
              <a:rPr lang="fi-FI" sz="1800" b="0" i="0" u="none" strike="noStrike" baseline="0" dirty="0">
                <a:solidFill>
                  <a:srgbClr val="000000"/>
                </a:solidFill>
                <a:latin typeface="Arial" panose="020B0604020202020204" pitchFamily="34" charset="0"/>
              </a:rPr>
              <a:t>•</a:t>
            </a:r>
            <a:r>
              <a:rPr lang="fi-FI" sz="1800" b="1" i="0" u="none" strike="noStrike" baseline="0" dirty="0">
                <a:solidFill>
                  <a:srgbClr val="000000"/>
                </a:solidFill>
                <a:latin typeface="Grandview" panose="020B0502040204020203" pitchFamily="34" charset="0"/>
              </a:rPr>
              <a:t>Selaushistoria </a:t>
            </a:r>
            <a:r>
              <a:rPr lang="fi-FI" sz="1800" b="0" i="0" u="none" strike="noStrike" baseline="0" dirty="0">
                <a:solidFill>
                  <a:srgbClr val="000000"/>
                </a:solidFill>
                <a:latin typeface="Grandview" panose="020B0502040204020203" pitchFamily="34" charset="0"/>
              </a:rPr>
              <a:t>ja </a:t>
            </a:r>
            <a:r>
              <a:rPr lang="fi-FI" sz="1800" b="1" i="0" u="none" strike="noStrike" baseline="0" dirty="0">
                <a:solidFill>
                  <a:srgbClr val="000000"/>
                </a:solidFill>
                <a:latin typeface="Grandview" panose="020B0502040204020203" pitchFamily="34" charset="0"/>
              </a:rPr>
              <a:t>tallennetut tiedot </a:t>
            </a:r>
            <a:r>
              <a:rPr lang="fi-FI" sz="1800" b="1" i="0" u="none" strike="noStrike" baseline="0" dirty="0">
                <a:solidFill>
                  <a:srgbClr val="000000"/>
                </a:solidFill>
                <a:latin typeface="Grandview" panose="020B0502040204020203" pitchFamily="34" charset="0"/>
                <a:sym typeface="Symbol" panose="05050102010706020507" pitchFamily="18" charset="2"/>
              </a:rPr>
              <a:t> </a:t>
            </a:r>
            <a:r>
              <a:rPr lang="fi-FI" sz="1800" b="0" i="0" u="none" strike="noStrike" baseline="0" dirty="0">
                <a:solidFill>
                  <a:srgbClr val="000000"/>
                </a:solidFill>
                <a:latin typeface="Grandview" panose="020B0502040204020203" pitchFamily="34" charset="0"/>
              </a:rPr>
              <a:t> Mikäli käytät yhteiskäyttölaitetta, niin nämä kannattaa poistaa, jotta seuraava käyttäjä ei näe tietojasi. Koulun </a:t>
            </a:r>
            <a:r>
              <a:rPr lang="fi-FI" sz="1800" b="1" i="0" u="none" strike="noStrike" baseline="0" dirty="0" err="1">
                <a:solidFill>
                  <a:srgbClr val="000000"/>
                </a:solidFill>
                <a:latin typeface="Grandview" panose="020B0502040204020203" pitchFamily="34" charset="0"/>
              </a:rPr>
              <a:t>iPadilta</a:t>
            </a:r>
            <a:r>
              <a:rPr lang="fi-FI" sz="1800" b="0" i="0" u="none" strike="noStrike" baseline="0" dirty="0" err="1">
                <a:solidFill>
                  <a:srgbClr val="000000"/>
                </a:solidFill>
                <a:latin typeface="Grandview" panose="020B0502040204020203" pitchFamily="34" charset="0"/>
              </a:rPr>
              <a:t>kannattaa</a:t>
            </a:r>
            <a:r>
              <a:rPr lang="fi-FI" sz="1800" b="0" i="0" u="none" strike="noStrike" baseline="0" dirty="0">
                <a:solidFill>
                  <a:srgbClr val="000000"/>
                </a:solidFill>
                <a:latin typeface="Grandview" panose="020B0502040204020203" pitchFamily="34" charset="0"/>
              </a:rPr>
              <a:t> myös poistaa ottamasi kuvat, mikäli </a:t>
            </a:r>
            <a:r>
              <a:rPr lang="fi-FI" sz="1800" b="0" i="0" u="none" strike="noStrike" baseline="0" dirty="0" err="1">
                <a:solidFill>
                  <a:srgbClr val="000000"/>
                </a:solidFill>
                <a:latin typeface="Grandview" panose="020B0502040204020203" pitchFamily="34" charset="0"/>
              </a:rPr>
              <a:t>iPaditovat</a:t>
            </a:r>
            <a:r>
              <a:rPr lang="fi-FI" sz="1800" b="0" i="0" u="none" strike="noStrike" baseline="0" dirty="0">
                <a:solidFill>
                  <a:srgbClr val="000000"/>
                </a:solidFill>
                <a:latin typeface="Grandview" panose="020B0502040204020203" pitchFamily="34" charset="0"/>
              </a:rPr>
              <a:t> yhteiskäyttölaitteina.</a:t>
            </a:r>
          </a:p>
          <a:p>
            <a:r>
              <a:rPr lang="fi-FI" dirty="0"/>
              <a:t>Evästeet, </a:t>
            </a:r>
            <a:r>
              <a:rPr lang="fi-FI" b="1" dirty="0"/>
              <a:t>pois</a:t>
            </a:r>
            <a:r>
              <a:rPr lang="fi-FI" dirty="0"/>
              <a:t> (</a:t>
            </a:r>
            <a:r>
              <a:rPr lang="fi-FI" dirty="0">
                <a:hlinkClick r:id="rId2"/>
              </a:rPr>
              <a:t>https://kuopio.tv/permalink/v12641e4816abskdny1j/iframe/</a:t>
            </a:r>
            <a:r>
              <a:rPr lang="fi-FI" dirty="0"/>
              <a:t>)</a:t>
            </a:r>
          </a:p>
          <a:p>
            <a:endParaRPr lang="fi-FI" dirty="0"/>
          </a:p>
        </p:txBody>
      </p:sp>
    </p:spTree>
    <p:extLst>
      <p:ext uri="{BB962C8B-B14F-4D97-AF65-F5344CB8AC3E}">
        <p14:creationId xmlns:p14="http://schemas.microsoft.com/office/powerpoint/2010/main" val="349966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BEACF8-36CE-26A3-8239-8C22D072367F}"/>
              </a:ext>
            </a:extLst>
          </p:cNvPr>
          <p:cNvSpPr>
            <a:spLocks noGrp="1"/>
          </p:cNvSpPr>
          <p:nvPr>
            <p:ph type="title"/>
          </p:nvPr>
        </p:nvSpPr>
        <p:spPr/>
        <p:txBody>
          <a:bodyPr/>
          <a:lstStyle/>
          <a:p>
            <a:r>
              <a:rPr lang="fi-FI" dirty="0"/>
              <a:t>Muistilista turvalliseen digitoimintaan</a:t>
            </a:r>
          </a:p>
        </p:txBody>
      </p:sp>
      <p:sp>
        <p:nvSpPr>
          <p:cNvPr id="3" name="Sisällön paikkamerkki 2">
            <a:extLst>
              <a:ext uri="{FF2B5EF4-FFF2-40B4-BE49-F238E27FC236}">
                <a16:creationId xmlns:a16="http://schemas.microsoft.com/office/drawing/2014/main" id="{5F16D3DC-7487-3B83-3A8D-BC602C8E71C4}"/>
              </a:ext>
            </a:extLst>
          </p:cNvPr>
          <p:cNvSpPr>
            <a:spLocks noGrp="1"/>
          </p:cNvSpPr>
          <p:nvPr>
            <p:ph idx="1"/>
          </p:nvPr>
        </p:nvSpPr>
        <p:spPr/>
        <p:txBody>
          <a:bodyPr>
            <a:normAutofit/>
          </a:bodyPr>
          <a:lstStyle/>
          <a:p>
            <a:r>
              <a:rPr lang="fi-FI" sz="1800" b="1" i="0" u="none" strike="noStrike" baseline="0" dirty="0">
                <a:solidFill>
                  <a:srgbClr val="000000"/>
                </a:solidFill>
                <a:latin typeface="Grandview" panose="020B0502040204020203" pitchFamily="34" charset="0"/>
              </a:rPr>
              <a:t>Ikärajat </a:t>
            </a:r>
            <a:r>
              <a:rPr lang="fi-FI" sz="1800" b="1" i="0" u="none" strike="noStrike" baseline="0" dirty="0">
                <a:solidFill>
                  <a:srgbClr val="000000"/>
                </a:solidFill>
                <a:latin typeface="Grandview" panose="020B0502040204020203" pitchFamily="34" charset="0"/>
                <a:sym typeface="Symbol" panose="05050102010706020507" pitchFamily="18" charset="2"/>
              </a:rPr>
              <a:t> </a:t>
            </a:r>
            <a:r>
              <a:rPr lang="fi-FI" sz="1800" b="0" i="0" u="none" strike="noStrike" baseline="0" dirty="0">
                <a:solidFill>
                  <a:srgbClr val="000000"/>
                </a:solidFill>
                <a:latin typeface="Grandview" panose="020B0502040204020203" pitchFamily="34" charset="0"/>
              </a:rPr>
              <a:t> Ohjelmien, sarjojen sekä elokuvien ikärajoille on syynsä. </a:t>
            </a:r>
          </a:p>
          <a:p>
            <a:r>
              <a:rPr lang="fi-FI" sz="1800" b="1" i="0" u="none" strike="noStrike" baseline="0" dirty="0">
                <a:solidFill>
                  <a:srgbClr val="000000"/>
                </a:solidFill>
                <a:latin typeface="Grandview" panose="020B0502040204020203" pitchFamily="34" charset="0"/>
              </a:rPr>
              <a:t>Varo huijareita. </a:t>
            </a:r>
            <a:r>
              <a:rPr lang="fi-FI" sz="1800" b="0" i="0" u="none" strike="noStrike" baseline="0" dirty="0">
                <a:solidFill>
                  <a:srgbClr val="000000"/>
                </a:solidFill>
                <a:latin typeface="Grandview" panose="020B0502040204020203" pitchFamily="34" charset="0"/>
              </a:rPr>
              <a:t>Jos jokin on liian hyvää ollakseen totta, se on varmaankin huijausta. </a:t>
            </a:r>
          </a:p>
          <a:p>
            <a:r>
              <a:rPr lang="fi-FI" sz="1800" b="0" i="0" u="none" strike="noStrike" baseline="0" dirty="0">
                <a:solidFill>
                  <a:srgbClr val="000000"/>
                </a:solidFill>
                <a:latin typeface="Grandview" panose="020B0502040204020203" pitchFamily="34" charset="0"/>
              </a:rPr>
              <a:t>Kaikki ei välttämättä ole sitä miltä se näyttää tai kuulostaa. Joku voi esittäytyä sinulle täysin eri henkilönä, kuin mitä todellisuudessa on. Älä lähetä omia tietojasi tai kuvia netissä tapaamillesi tuntemattomille henkilöille.</a:t>
            </a:r>
            <a:br>
              <a:rPr lang="fi-FI" sz="1800" b="0" i="0" u="none" strike="noStrike" baseline="0" dirty="0">
                <a:solidFill>
                  <a:srgbClr val="000000"/>
                </a:solidFill>
                <a:latin typeface="Grandview" panose="020B0502040204020203" pitchFamily="34" charset="0"/>
              </a:rPr>
            </a:br>
            <a:endParaRPr lang="fi-FI" sz="1800" b="0" i="0" u="none" strike="noStrike" baseline="0" dirty="0">
              <a:solidFill>
                <a:srgbClr val="000000"/>
              </a:solidFill>
              <a:latin typeface="Grandview" panose="020B0502040204020203" pitchFamily="34" charset="0"/>
            </a:endParaRPr>
          </a:p>
          <a:p>
            <a:r>
              <a:rPr lang="fi-FI" sz="1800" b="0" i="0" u="none" strike="noStrike" baseline="0" dirty="0">
                <a:solidFill>
                  <a:srgbClr val="000000"/>
                </a:solidFill>
                <a:latin typeface="Grandview" panose="020B0502040204020203" pitchFamily="34" charset="0"/>
              </a:rPr>
              <a:t>Älä myöskään jaa pahoinpitelyjä, onnettomuuksia tai halventavia kuvia ja videoita sisältävää materiaalia –saatat syyllistyä rikokseen.</a:t>
            </a:r>
          </a:p>
          <a:p>
            <a:r>
              <a:rPr lang="fi-FI" sz="1800" b="1" i="0" u="none" strike="noStrike" baseline="0" dirty="0">
                <a:solidFill>
                  <a:srgbClr val="000000"/>
                </a:solidFill>
                <a:latin typeface="Grandview" panose="020B0502040204020203" pitchFamily="34" charset="0"/>
              </a:rPr>
              <a:t>Älä lähetä </a:t>
            </a:r>
            <a:r>
              <a:rPr lang="fi-FI" sz="1800" b="0" i="0" u="none" strike="noStrike" baseline="0" dirty="0">
                <a:solidFill>
                  <a:srgbClr val="000000"/>
                </a:solidFill>
                <a:latin typeface="Grandview" panose="020B0502040204020203" pitchFamily="34" charset="0"/>
              </a:rPr>
              <a:t>intiimejä (alastomuutta sisältäviä) kuvia kenellekään. Älä myöskään jaa muiden lähettämiä vastaavia kuvia/videoita eteenpäin vaan ilmoita asiasta luotettavalle aikuiselle ja poista materiaali.</a:t>
            </a:r>
          </a:p>
          <a:p>
            <a:endParaRPr lang="fi-FI" dirty="0"/>
          </a:p>
        </p:txBody>
      </p:sp>
    </p:spTree>
    <p:extLst>
      <p:ext uri="{BB962C8B-B14F-4D97-AF65-F5344CB8AC3E}">
        <p14:creationId xmlns:p14="http://schemas.microsoft.com/office/powerpoint/2010/main" val="4207779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75FED7-7701-E74C-849B-7BF4AA57A899}"/>
              </a:ext>
            </a:extLst>
          </p:cNvPr>
          <p:cNvSpPr>
            <a:spLocks noGrp="1"/>
          </p:cNvSpPr>
          <p:nvPr>
            <p:ph type="title"/>
          </p:nvPr>
        </p:nvSpPr>
        <p:spPr>
          <a:xfrm>
            <a:off x="718874" y="677863"/>
            <a:ext cx="4534047" cy="1325562"/>
          </a:xfrm>
        </p:spPr>
        <p:txBody>
          <a:bodyPr>
            <a:normAutofit/>
          </a:bodyPr>
          <a:lstStyle/>
          <a:p>
            <a:r>
              <a:rPr lang="fi-FI" dirty="0"/>
              <a:t>FORMS 1.</a:t>
            </a:r>
          </a:p>
        </p:txBody>
      </p:sp>
      <p:pic>
        <p:nvPicPr>
          <p:cNvPr id="5" name="Sisällön paikkamerkki 4" descr="Kuva QR-koodi, jolla päästään vastaamaan digitaalinen turvallisuus kyselyyn.">
            <a:extLst>
              <a:ext uri="{FF2B5EF4-FFF2-40B4-BE49-F238E27FC236}">
                <a16:creationId xmlns:a16="http://schemas.microsoft.com/office/drawing/2014/main" id="{BACFB477-D943-0A7C-B2B5-F8495BF43318}"/>
              </a:ext>
            </a:extLst>
          </p:cNvPr>
          <p:cNvPicPr>
            <a:picLocks noChangeAspect="1"/>
          </p:cNvPicPr>
          <p:nvPr/>
        </p:nvPicPr>
        <p:blipFill rotWithShape="1">
          <a:blip r:embed="rId2"/>
          <a:srcRect r="2110"/>
          <a:stretch/>
        </p:blipFill>
        <p:spPr>
          <a:xfrm>
            <a:off x="4540835" y="-162560"/>
            <a:ext cx="7102525" cy="7183120"/>
          </a:xfrm>
          <a:prstGeom prst="rect">
            <a:avLst/>
          </a:prstGeom>
        </p:spPr>
      </p:pic>
    </p:spTree>
    <p:extLst>
      <p:ext uri="{BB962C8B-B14F-4D97-AF65-F5344CB8AC3E}">
        <p14:creationId xmlns:p14="http://schemas.microsoft.com/office/powerpoint/2010/main" val="521386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5401252-BEEC-356C-7A3D-0FDD071EAA9D}"/>
              </a:ext>
            </a:extLst>
          </p:cNvPr>
          <p:cNvSpPr>
            <a:spLocks noGrp="1"/>
          </p:cNvSpPr>
          <p:nvPr>
            <p:ph type="title"/>
          </p:nvPr>
        </p:nvSpPr>
        <p:spPr/>
        <p:txBody>
          <a:bodyPr/>
          <a:lstStyle/>
          <a:p>
            <a:r>
              <a:rPr lang="fi-FI" dirty="0"/>
              <a:t>Nettisivun aitouden todentaminen</a:t>
            </a:r>
          </a:p>
        </p:txBody>
      </p:sp>
      <p:sp>
        <p:nvSpPr>
          <p:cNvPr id="3" name="Sisällön paikkamerkki 2">
            <a:extLst>
              <a:ext uri="{FF2B5EF4-FFF2-40B4-BE49-F238E27FC236}">
                <a16:creationId xmlns:a16="http://schemas.microsoft.com/office/drawing/2014/main" id="{978EF7FB-511F-C1EA-D8AC-98C25CDC0BF7}"/>
              </a:ext>
            </a:extLst>
          </p:cNvPr>
          <p:cNvSpPr>
            <a:spLocks noGrp="1"/>
          </p:cNvSpPr>
          <p:nvPr>
            <p:ph idx="1"/>
          </p:nvPr>
        </p:nvSpPr>
        <p:spPr>
          <a:xfrm>
            <a:off x="1261872" y="1828800"/>
            <a:ext cx="5494035" cy="4351337"/>
          </a:xfrm>
        </p:spPr>
        <p:txBody>
          <a:bodyPr/>
          <a:lstStyle/>
          <a:p>
            <a:r>
              <a:rPr lang="fi-FI" dirty="0"/>
              <a:t>Nettisivun osoitteen tunnistaminen aidoksi on tärkeä taito.</a:t>
            </a:r>
          </a:p>
          <a:p>
            <a:r>
              <a:rPr lang="fi-FI" dirty="0"/>
              <a:t>Halutun palvelun oikea nettisivu pitää selvittää. Erityisesti hakukoneiden tarjoamat linkit eivät ole itsessään luotettavia.</a:t>
            </a:r>
          </a:p>
          <a:p>
            <a:r>
              <a:rPr lang="fi-FI" dirty="0"/>
              <a:t>Mikäli nettisivu on julkisesti tunnustettu luotettavaksi ja luotettavien osoitteiden listalla, se näytetään selaimessa osoitteen vieressä.</a:t>
            </a:r>
            <a:br>
              <a:rPr lang="fi-FI" dirty="0"/>
            </a:br>
            <a:br>
              <a:rPr lang="fi-FI" dirty="0"/>
            </a:br>
            <a:r>
              <a:rPr lang="fi-FI" dirty="0"/>
              <a:t>Esim. lukitus kuvake yle.fi osoitteen edessä tarkoittaa sitä, että sivuston sertifikaatti on tunnistettu ja sivusto todettu luotettavaksi.</a:t>
            </a:r>
          </a:p>
        </p:txBody>
      </p:sp>
      <p:pic>
        <p:nvPicPr>
          <p:cNvPr id="7" name="Kuva 6" descr="Kuva selaimen lukkoikonista, jolla voidaan varmistaa sivuston luotettavuutta">
            <a:extLst>
              <a:ext uri="{FF2B5EF4-FFF2-40B4-BE49-F238E27FC236}">
                <a16:creationId xmlns:a16="http://schemas.microsoft.com/office/drawing/2014/main" id="{773E96DB-E311-207F-E85B-26E8E53D2A8F}"/>
              </a:ext>
            </a:extLst>
          </p:cNvPr>
          <p:cNvPicPr>
            <a:picLocks noChangeAspect="1"/>
          </p:cNvPicPr>
          <p:nvPr/>
        </p:nvPicPr>
        <p:blipFill>
          <a:blip r:embed="rId2"/>
          <a:stretch>
            <a:fillRect/>
          </a:stretch>
        </p:blipFill>
        <p:spPr>
          <a:xfrm>
            <a:off x="6861838" y="2572022"/>
            <a:ext cx="3972479" cy="2553056"/>
          </a:xfrm>
          <a:prstGeom prst="rect">
            <a:avLst/>
          </a:prstGeom>
        </p:spPr>
      </p:pic>
    </p:spTree>
    <p:extLst>
      <p:ext uri="{BB962C8B-B14F-4D97-AF65-F5344CB8AC3E}">
        <p14:creationId xmlns:p14="http://schemas.microsoft.com/office/powerpoint/2010/main" val="1341245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8ACD59-487A-E43F-0B40-25B2E25E3995}"/>
              </a:ext>
            </a:extLst>
          </p:cNvPr>
          <p:cNvSpPr>
            <a:spLocks noGrp="1"/>
          </p:cNvSpPr>
          <p:nvPr>
            <p:ph type="title"/>
          </p:nvPr>
        </p:nvSpPr>
        <p:spPr/>
        <p:txBody>
          <a:bodyPr/>
          <a:lstStyle/>
          <a:p>
            <a:r>
              <a:rPr lang="fi-FI" dirty="0"/>
              <a:t>Esim. tori.fi tapaus</a:t>
            </a:r>
          </a:p>
        </p:txBody>
      </p:sp>
      <p:pic>
        <p:nvPicPr>
          <p:cNvPr id="4" name="Picture 2" descr="Toripay ja Tori.shop ovat huijaussivustoja - Varo! - AfterDawn">
            <a:extLst>
              <a:ext uri="{FF2B5EF4-FFF2-40B4-BE49-F238E27FC236}">
                <a16:creationId xmlns:a16="http://schemas.microsoft.com/office/drawing/2014/main" id="{5E8A43C3-B3C3-1DDF-EE4F-97FC4B9533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4558" y="626900"/>
            <a:ext cx="2898739" cy="55532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ori.fi varoittaa huijauksista – älä reagoi tällaiseen yhteydenottoon">
            <a:extLst>
              <a:ext uri="{FF2B5EF4-FFF2-40B4-BE49-F238E27FC236}">
                <a16:creationId xmlns:a16="http://schemas.microsoft.com/office/drawing/2014/main" id="{4AB84FF9-F069-173F-BFEC-98A3C84C6D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4485" y="3139440"/>
            <a:ext cx="2548749" cy="3352800"/>
          </a:xfrm>
          <a:prstGeom prst="rect">
            <a:avLst/>
          </a:prstGeom>
          <a:noFill/>
          <a:extLst>
            <a:ext uri="{909E8E84-426E-40DD-AFC4-6F175D3DCCD1}">
              <a14:hiddenFill xmlns:a14="http://schemas.microsoft.com/office/drawing/2010/main">
                <a:solidFill>
                  <a:srgbClr val="FFFFFF"/>
                </a:solidFill>
              </a14:hiddenFill>
            </a:ext>
          </a:extLst>
        </p:spPr>
      </p:pic>
      <p:sp>
        <p:nvSpPr>
          <p:cNvPr id="7" name="Sisällön paikkamerkki 6">
            <a:extLst>
              <a:ext uri="{FF2B5EF4-FFF2-40B4-BE49-F238E27FC236}">
                <a16:creationId xmlns:a16="http://schemas.microsoft.com/office/drawing/2014/main" id="{DEBF7AF2-BDEB-F61F-08AC-724D147CFF58}"/>
              </a:ext>
            </a:extLst>
          </p:cNvPr>
          <p:cNvSpPr>
            <a:spLocks noGrp="1"/>
          </p:cNvSpPr>
          <p:nvPr>
            <p:ph idx="1"/>
          </p:nvPr>
        </p:nvSpPr>
        <p:spPr>
          <a:xfrm>
            <a:off x="1261872" y="1828800"/>
            <a:ext cx="3436493" cy="4351337"/>
          </a:xfrm>
        </p:spPr>
        <p:txBody>
          <a:bodyPr/>
          <a:lstStyle/>
          <a:p>
            <a:r>
              <a:rPr lang="fi-FI" dirty="0"/>
              <a:t>tori.fi sivustolle on tehty useampi huijaussivusto.</a:t>
            </a:r>
          </a:p>
          <a:p>
            <a:r>
              <a:rPr lang="fi-FI" dirty="0"/>
              <a:t>Näiden sivustojen tarkoitus</a:t>
            </a:r>
          </a:p>
          <a:p>
            <a:pPr lvl="1"/>
            <a:r>
              <a:rPr lang="fi-FI" dirty="0"/>
              <a:t>ryöstää luottokorttitiedot ja henkilötiedot.</a:t>
            </a:r>
          </a:p>
          <a:p>
            <a:pPr lvl="1"/>
            <a:r>
              <a:rPr lang="fi-FI" dirty="0"/>
              <a:t>Ujuttaa haittaohjelmia tietokoneelle.</a:t>
            </a:r>
          </a:p>
          <a:p>
            <a:pPr lvl="1"/>
            <a:endParaRPr lang="fi-FI" dirty="0"/>
          </a:p>
          <a:p>
            <a:pPr marL="0" indent="0">
              <a:buNone/>
            </a:pPr>
            <a:endParaRPr lang="fi-FI" dirty="0"/>
          </a:p>
          <a:p>
            <a:pPr marL="0" indent="0">
              <a:buNone/>
            </a:pPr>
            <a:r>
              <a:rPr lang="fi-FI" b="1" dirty="0"/>
              <a:t>POHDI</a:t>
            </a:r>
            <a:br>
              <a:rPr lang="fi-FI" b="1" dirty="0"/>
            </a:br>
            <a:r>
              <a:rPr lang="fi-FI" dirty="0"/>
              <a:t>Onko kuva 1. tai 2. aito?</a:t>
            </a:r>
          </a:p>
        </p:txBody>
      </p:sp>
      <p:sp>
        <p:nvSpPr>
          <p:cNvPr id="10" name="Tekstiruutu 9">
            <a:extLst>
              <a:ext uri="{FF2B5EF4-FFF2-40B4-BE49-F238E27FC236}">
                <a16:creationId xmlns:a16="http://schemas.microsoft.com/office/drawing/2014/main" id="{D038FB08-194F-6DFB-6767-5EFC512B9E87}"/>
              </a:ext>
            </a:extLst>
          </p:cNvPr>
          <p:cNvSpPr txBox="1"/>
          <p:nvPr/>
        </p:nvSpPr>
        <p:spPr>
          <a:xfrm>
            <a:off x="4752543" y="3130691"/>
            <a:ext cx="656947" cy="369332"/>
          </a:xfrm>
          <a:prstGeom prst="rect">
            <a:avLst/>
          </a:prstGeom>
          <a:noFill/>
        </p:spPr>
        <p:txBody>
          <a:bodyPr wrap="square" rtlCol="0">
            <a:spAutoFit/>
          </a:bodyPr>
          <a:lstStyle/>
          <a:p>
            <a:r>
              <a:rPr lang="fi-FI" dirty="0"/>
              <a:t>1.</a:t>
            </a:r>
          </a:p>
        </p:txBody>
      </p:sp>
      <p:sp>
        <p:nvSpPr>
          <p:cNvPr id="12" name="Tekstiruutu 11">
            <a:extLst>
              <a:ext uri="{FF2B5EF4-FFF2-40B4-BE49-F238E27FC236}">
                <a16:creationId xmlns:a16="http://schemas.microsoft.com/office/drawing/2014/main" id="{3D5E8730-F96C-11E5-6985-0C4DA5887016}"/>
              </a:ext>
            </a:extLst>
          </p:cNvPr>
          <p:cNvSpPr txBox="1"/>
          <p:nvPr/>
        </p:nvSpPr>
        <p:spPr>
          <a:xfrm>
            <a:off x="7078438" y="1478042"/>
            <a:ext cx="656947" cy="369332"/>
          </a:xfrm>
          <a:prstGeom prst="rect">
            <a:avLst/>
          </a:prstGeom>
          <a:noFill/>
        </p:spPr>
        <p:txBody>
          <a:bodyPr wrap="square" rtlCol="0">
            <a:spAutoFit/>
          </a:bodyPr>
          <a:lstStyle/>
          <a:p>
            <a:r>
              <a:rPr lang="fi-FI" dirty="0"/>
              <a:t>2.</a:t>
            </a:r>
          </a:p>
        </p:txBody>
      </p:sp>
    </p:spTree>
    <p:extLst>
      <p:ext uri="{BB962C8B-B14F-4D97-AF65-F5344CB8AC3E}">
        <p14:creationId xmlns:p14="http://schemas.microsoft.com/office/powerpoint/2010/main" val="2866923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5C7F8F-27FD-7E4C-E52D-4C062F07C9AB}"/>
              </a:ext>
            </a:extLst>
          </p:cNvPr>
          <p:cNvSpPr>
            <a:spLocks noGrp="1"/>
          </p:cNvSpPr>
          <p:nvPr>
            <p:ph type="title"/>
          </p:nvPr>
        </p:nvSpPr>
        <p:spPr>
          <a:xfrm>
            <a:off x="1113199" y="3042252"/>
            <a:ext cx="9692640" cy="1325562"/>
          </a:xfrm>
        </p:spPr>
        <p:txBody>
          <a:bodyPr>
            <a:normAutofit/>
          </a:bodyPr>
          <a:lstStyle/>
          <a:p>
            <a:r>
              <a:rPr lang="fi-FI" sz="3600" dirty="0"/>
              <a:t>Torin omat ohjeet</a:t>
            </a:r>
          </a:p>
        </p:txBody>
      </p:sp>
      <p:sp>
        <p:nvSpPr>
          <p:cNvPr id="4" name="Sisällön paikkamerkki 2">
            <a:extLst>
              <a:ext uri="{FF2B5EF4-FFF2-40B4-BE49-F238E27FC236}">
                <a16:creationId xmlns:a16="http://schemas.microsoft.com/office/drawing/2014/main" id="{392E2190-94A1-1C61-FCDC-0FFBFD6C6027}"/>
              </a:ext>
            </a:extLst>
          </p:cNvPr>
          <p:cNvSpPr>
            <a:spLocks noGrp="1"/>
          </p:cNvSpPr>
          <p:nvPr>
            <p:ph idx="1"/>
          </p:nvPr>
        </p:nvSpPr>
        <p:spPr>
          <a:xfrm>
            <a:off x="1262063" y="4367814"/>
            <a:ext cx="8594725" cy="2158555"/>
          </a:xfrm>
        </p:spPr>
        <p:txBody>
          <a:bodyPr/>
          <a:lstStyle/>
          <a:p>
            <a:pPr algn="l">
              <a:buFont typeface="Arial" panose="020B0604020202020204" pitchFamily="34" charset="0"/>
              <a:buChar char="•"/>
            </a:pPr>
            <a:r>
              <a:rPr lang="fi-FI" b="0" i="1" dirty="0">
                <a:solidFill>
                  <a:srgbClr val="191919"/>
                </a:solidFill>
                <a:effectLst/>
                <a:latin typeface="var(--18)"/>
              </a:rPr>
              <a:t>Maksukorttitietoja ei pitäisi koskaan luovuttaa tuntemattomille verkkosivuille.</a:t>
            </a:r>
          </a:p>
          <a:p>
            <a:pPr algn="l">
              <a:buFont typeface="Arial" panose="020B0604020202020204" pitchFamily="34" charset="0"/>
              <a:buChar char="•"/>
            </a:pPr>
            <a:r>
              <a:rPr lang="fi-FI" b="0" i="1" dirty="0" err="1">
                <a:solidFill>
                  <a:srgbClr val="191919"/>
                </a:solidFill>
                <a:effectLst/>
                <a:latin typeface="var(--18)"/>
              </a:rPr>
              <a:t>Tori.fillä</a:t>
            </a:r>
            <a:r>
              <a:rPr lang="fi-FI" b="0" i="1" dirty="0">
                <a:solidFill>
                  <a:srgbClr val="191919"/>
                </a:solidFill>
                <a:effectLst/>
                <a:latin typeface="var(--18)"/>
              </a:rPr>
              <a:t> ei ole omaa maksupalvelua, joten väitteet sellaisen käyttämisestä ovat valheellisia. Tori.fi ei myöskään koskaan kysy käyttäjien maksutietoja.</a:t>
            </a:r>
          </a:p>
          <a:p>
            <a:pPr algn="l">
              <a:buFont typeface="Arial" panose="020B0604020202020204" pitchFamily="34" charset="0"/>
              <a:buChar char="•"/>
            </a:pPr>
            <a:r>
              <a:rPr lang="fi-FI" b="0" i="1" dirty="0">
                <a:solidFill>
                  <a:srgbClr val="191919"/>
                </a:solidFill>
                <a:effectLst/>
                <a:latin typeface="var(--18)"/>
              </a:rPr>
              <a:t>Kaikki viestittely kaupankäynnistä tulisi käydä </a:t>
            </a:r>
            <a:r>
              <a:rPr lang="fi-FI" b="0" i="1" dirty="0" err="1">
                <a:solidFill>
                  <a:srgbClr val="191919"/>
                </a:solidFill>
                <a:effectLst/>
                <a:latin typeface="var(--18)"/>
              </a:rPr>
              <a:t>Tori.fin</a:t>
            </a:r>
            <a:r>
              <a:rPr lang="fi-FI" b="0" i="1" dirty="0">
                <a:solidFill>
                  <a:srgbClr val="191919"/>
                </a:solidFill>
                <a:effectLst/>
                <a:latin typeface="var(--18)"/>
              </a:rPr>
              <a:t> omassa viestijärjestelmässä, jolloin siitä jää kirjalliset todisteet. Tämä auttaa estämään vilpilliset yhteydenotot ja päästää helpommin huijarien jäljille.</a:t>
            </a:r>
          </a:p>
          <a:p>
            <a:endParaRPr lang="fi-FI" dirty="0"/>
          </a:p>
        </p:txBody>
      </p:sp>
      <p:sp>
        <p:nvSpPr>
          <p:cNvPr id="5" name="Sisällön paikkamerkki 2">
            <a:extLst>
              <a:ext uri="{FF2B5EF4-FFF2-40B4-BE49-F238E27FC236}">
                <a16:creationId xmlns:a16="http://schemas.microsoft.com/office/drawing/2014/main" id="{4D43265B-2822-4E13-F815-A64D23201B06}"/>
              </a:ext>
            </a:extLst>
          </p:cNvPr>
          <p:cNvSpPr txBox="1">
            <a:spLocks/>
          </p:cNvSpPr>
          <p:nvPr/>
        </p:nvSpPr>
        <p:spPr>
          <a:xfrm>
            <a:off x="1113199" y="685059"/>
            <a:ext cx="8594725" cy="2673459"/>
          </a:xfrm>
          <a:prstGeom prst="rect">
            <a:avLst/>
          </a:prstGeom>
        </p:spPr>
        <p:txBody>
          <a:bodyPr vert="horz" lIns="91440" tIns="45720" rIns="91440" bIns="45720" rtlCol="0">
            <a:normAutofit/>
          </a:bodyPr>
          <a:lst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None/>
            </a:pPr>
            <a:r>
              <a:rPr lang="fi-FI" b="1" dirty="0">
                <a:solidFill>
                  <a:srgbClr val="191919"/>
                </a:solidFill>
                <a:latin typeface="var(--18)"/>
              </a:rPr>
              <a:t>VASTAUS</a:t>
            </a:r>
            <a:br>
              <a:rPr lang="fi-FI" b="1" dirty="0">
                <a:solidFill>
                  <a:srgbClr val="191919"/>
                </a:solidFill>
                <a:latin typeface="var(--18)"/>
              </a:rPr>
            </a:br>
            <a:r>
              <a:rPr lang="fi-FI" dirty="0">
                <a:solidFill>
                  <a:srgbClr val="191919"/>
                </a:solidFill>
                <a:latin typeface="var(--18)"/>
              </a:rPr>
              <a:t>EI ole. Molemmat ovat huijaussivustoja.</a:t>
            </a:r>
            <a:br>
              <a:rPr lang="fi-FI" dirty="0">
                <a:solidFill>
                  <a:srgbClr val="191919"/>
                </a:solidFill>
                <a:latin typeface="var(--18)"/>
              </a:rPr>
            </a:br>
            <a:r>
              <a:rPr lang="fi-FI" dirty="0">
                <a:solidFill>
                  <a:srgbClr val="191919"/>
                </a:solidFill>
                <a:latin typeface="var(--18)"/>
              </a:rPr>
              <a:t>Jotta tämä tieto voidaan selvittää pitää tehdä hieman taustatyötä. </a:t>
            </a:r>
          </a:p>
          <a:p>
            <a:pPr marL="0" indent="0">
              <a:buNone/>
            </a:pPr>
            <a:r>
              <a:rPr lang="fi-FI" b="1" dirty="0">
                <a:solidFill>
                  <a:srgbClr val="191919"/>
                </a:solidFill>
                <a:latin typeface="var(--18)"/>
              </a:rPr>
              <a:t>Kuva 1.</a:t>
            </a:r>
            <a:r>
              <a:rPr lang="fi-FI" dirty="0">
                <a:solidFill>
                  <a:srgbClr val="191919"/>
                </a:solidFill>
                <a:latin typeface="var(--18)"/>
              </a:rPr>
              <a:t> Mikään järjestelmä ei palauta rahoja nappulaa painamalla. Pankkisysteemit eivät toimi niin. Suomenkielen virhe ”palata” paljastaa sivun vääräksi. </a:t>
            </a:r>
          </a:p>
          <a:p>
            <a:pPr marL="0" indent="0">
              <a:buNone/>
            </a:pPr>
            <a:r>
              <a:rPr lang="fi-FI" b="1" dirty="0">
                <a:solidFill>
                  <a:srgbClr val="191919"/>
                </a:solidFill>
                <a:latin typeface="var(--18)"/>
              </a:rPr>
              <a:t>Kuva 2. </a:t>
            </a:r>
            <a:r>
              <a:rPr lang="fi-FI" dirty="0">
                <a:solidFill>
                  <a:srgbClr val="191919"/>
                </a:solidFill>
                <a:latin typeface="var(--18)"/>
              </a:rPr>
              <a:t>www-</a:t>
            </a:r>
            <a:r>
              <a:rPr lang="fi-FI" dirty="0" err="1">
                <a:solidFill>
                  <a:srgbClr val="191919"/>
                </a:solidFill>
                <a:latin typeface="var(--18)"/>
              </a:rPr>
              <a:t>tori.shop</a:t>
            </a:r>
            <a:r>
              <a:rPr lang="fi-FI" dirty="0">
                <a:solidFill>
                  <a:srgbClr val="191919"/>
                </a:solidFill>
                <a:latin typeface="var(--18)"/>
              </a:rPr>
              <a:t> –sivusto ei ole virallinen sivu. Nettiosoitteesta tunnistetaan, että sivu on väärä. Torin omilta sivuilta lukemalla käy ilmi, että </a:t>
            </a:r>
            <a:r>
              <a:rPr lang="fi-FI" b="1" dirty="0">
                <a:solidFill>
                  <a:srgbClr val="191919"/>
                </a:solidFill>
                <a:latin typeface="var(--18)"/>
              </a:rPr>
              <a:t>torilla ei ole edes omaa maksupalvelua!</a:t>
            </a:r>
            <a:endParaRPr lang="fi-FI" b="1" dirty="0"/>
          </a:p>
        </p:txBody>
      </p:sp>
    </p:spTree>
    <p:extLst>
      <p:ext uri="{BB962C8B-B14F-4D97-AF65-F5344CB8AC3E}">
        <p14:creationId xmlns:p14="http://schemas.microsoft.com/office/powerpoint/2010/main" val="1596625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4F7D11C-6D95-97CE-6239-04312C63D8DC}"/>
              </a:ext>
            </a:extLst>
          </p:cNvPr>
          <p:cNvSpPr>
            <a:spLocks noGrp="1"/>
          </p:cNvSpPr>
          <p:nvPr>
            <p:ph type="title"/>
          </p:nvPr>
        </p:nvSpPr>
        <p:spPr/>
        <p:txBody>
          <a:bodyPr/>
          <a:lstStyle/>
          <a:p>
            <a:r>
              <a:rPr lang="fi-FI" dirty="0"/>
              <a:t>Sisällön luotettavuus</a:t>
            </a:r>
          </a:p>
        </p:txBody>
      </p:sp>
      <p:sp>
        <p:nvSpPr>
          <p:cNvPr id="3" name="Sisällön paikkamerkki 2">
            <a:extLst>
              <a:ext uri="{FF2B5EF4-FFF2-40B4-BE49-F238E27FC236}">
                <a16:creationId xmlns:a16="http://schemas.microsoft.com/office/drawing/2014/main" id="{F05E91AB-8424-E391-D6CA-B8A439153A6D}"/>
              </a:ext>
            </a:extLst>
          </p:cNvPr>
          <p:cNvSpPr>
            <a:spLocks noGrp="1"/>
          </p:cNvSpPr>
          <p:nvPr>
            <p:ph idx="1"/>
          </p:nvPr>
        </p:nvSpPr>
        <p:spPr/>
        <p:txBody>
          <a:bodyPr>
            <a:normAutofit lnSpcReduction="10000"/>
          </a:bodyPr>
          <a:lstStyle/>
          <a:p>
            <a:r>
              <a:rPr lang="fi-FI" dirty="0"/>
              <a:t>Älä luota sokeasti siihen, mitä netissä lukee!</a:t>
            </a:r>
          </a:p>
          <a:p>
            <a:r>
              <a:rPr lang="fi-FI" dirty="0"/>
              <a:t>Suhtaudu netin sisältöihin </a:t>
            </a:r>
            <a:r>
              <a:rPr lang="fi-FI" b="1" dirty="0"/>
              <a:t>kriittisesti. </a:t>
            </a:r>
            <a:r>
              <a:rPr lang="fi-FI" dirty="0"/>
              <a:t>Jokaisella sivustolla voi olla virheellistä tietoa.</a:t>
            </a:r>
          </a:p>
          <a:p>
            <a:r>
              <a:rPr lang="fi-FI" dirty="0"/>
              <a:t>Luotettavat sisällöt löytyvät luotettavista palveluista. </a:t>
            </a:r>
          </a:p>
          <a:p>
            <a:r>
              <a:rPr lang="fi-FI" dirty="0"/>
              <a:t>Lue samasta aiheesta useammasta luotettavasta tietolähteestä.</a:t>
            </a:r>
          </a:p>
          <a:p>
            <a:pPr marL="0" indent="0">
              <a:buNone/>
            </a:pPr>
            <a:br>
              <a:rPr lang="fi-FI" b="1" dirty="0"/>
            </a:br>
            <a:r>
              <a:rPr lang="fi-FI" b="1" dirty="0"/>
              <a:t>Mikä tekee mediasta luotettavan? Esim. yle.fi, hs.fi</a:t>
            </a:r>
          </a:p>
          <a:p>
            <a:pPr marL="0" indent="0">
              <a:buNone/>
            </a:pPr>
            <a:r>
              <a:rPr lang="fi-FI" dirty="0"/>
              <a:t>Luotettavat mediat ovat jatkuvassa tarkkailussa. Tällöin mitä tahansa ei voida julkaista. Vastaavat toimittajat ovat vastuussa julkaistavasta materiaalista. Rikkeistä rangaistaan.</a:t>
            </a:r>
          </a:p>
          <a:p>
            <a:pPr marL="0" indent="0">
              <a:buNone/>
            </a:pPr>
            <a:r>
              <a:rPr lang="fi-FI" dirty="0"/>
              <a:t>Mediat ovat tällöin vastuussa mm. sisällön oikeellisuudesta ja julkaisun neutraalista kaikille tasapuolisesta ilmaisusta.</a:t>
            </a:r>
          </a:p>
          <a:p>
            <a:endParaRPr lang="fi-FI" dirty="0"/>
          </a:p>
        </p:txBody>
      </p:sp>
    </p:spTree>
    <p:extLst>
      <p:ext uri="{BB962C8B-B14F-4D97-AF65-F5344CB8AC3E}">
        <p14:creationId xmlns:p14="http://schemas.microsoft.com/office/powerpoint/2010/main" val="398748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9AFC61-6580-DFFB-35CA-DD06D991B4CF}"/>
              </a:ext>
            </a:extLst>
          </p:cNvPr>
          <p:cNvSpPr>
            <a:spLocks noGrp="1"/>
          </p:cNvSpPr>
          <p:nvPr>
            <p:ph type="title"/>
          </p:nvPr>
        </p:nvSpPr>
        <p:spPr>
          <a:xfrm>
            <a:off x="1261872" y="365760"/>
            <a:ext cx="8947448" cy="1325562"/>
          </a:xfrm>
        </p:spPr>
        <p:txBody>
          <a:bodyPr/>
          <a:lstStyle/>
          <a:p>
            <a:r>
              <a:rPr lang="fi-FI" dirty="0"/>
              <a:t>Netin ongelmana mielipiteeseen vaikuttaminen</a:t>
            </a:r>
          </a:p>
        </p:txBody>
      </p:sp>
      <p:sp>
        <p:nvSpPr>
          <p:cNvPr id="3" name="Sisällön paikkamerkki 2">
            <a:extLst>
              <a:ext uri="{FF2B5EF4-FFF2-40B4-BE49-F238E27FC236}">
                <a16:creationId xmlns:a16="http://schemas.microsoft.com/office/drawing/2014/main" id="{1D66B82C-EBCD-E35B-B090-17B336274D81}"/>
              </a:ext>
            </a:extLst>
          </p:cNvPr>
          <p:cNvSpPr>
            <a:spLocks noGrp="1"/>
          </p:cNvSpPr>
          <p:nvPr>
            <p:ph idx="1"/>
          </p:nvPr>
        </p:nvSpPr>
        <p:spPr/>
        <p:txBody>
          <a:bodyPr>
            <a:normAutofit/>
          </a:bodyPr>
          <a:lstStyle/>
          <a:p>
            <a:pPr marL="0" indent="0">
              <a:buNone/>
            </a:pPr>
            <a:r>
              <a:rPr lang="fi-FI" sz="2000" dirty="0">
                <a:solidFill>
                  <a:srgbClr val="212121"/>
                </a:solidFill>
                <a:effectLst/>
                <a:latin typeface="Source Sans Pro" panose="020B0503030403020204" pitchFamily="34" charset="0"/>
              </a:rPr>
              <a:t>Netti on tulvillaan erilaisia mielipiteeseen vaikuttavia mediajulkaisun muotoja!</a:t>
            </a:r>
          </a:p>
          <a:p>
            <a:pPr marL="0" indent="0">
              <a:buNone/>
            </a:pPr>
            <a:r>
              <a:rPr lang="fi-FI" sz="2000" b="1" dirty="0">
                <a:solidFill>
                  <a:srgbClr val="212121"/>
                </a:solidFill>
                <a:latin typeface="Source Sans Pro" panose="020B0503030403020204" pitchFamily="34" charset="0"/>
              </a:rPr>
              <a:t>Tähän ajatuskupla täyteen näitä käsitteitä</a:t>
            </a:r>
            <a:endParaRPr lang="fi-FI" sz="2000" b="1" dirty="0">
              <a:solidFill>
                <a:srgbClr val="212121"/>
              </a:solidFill>
              <a:effectLst/>
              <a:latin typeface="Source Sans Pro" panose="020B0503030403020204" pitchFamily="34" charset="0"/>
            </a:endParaRPr>
          </a:p>
          <a:p>
            <a:pPr marL="0" indent="0">
              <a:buNone/>
            </a:pPr>
            <a:r>
              <a:rPr lang="fi-FI" sz="2000" dirty="0">
                <a:solidFill>
                  <a:srgbClr val="212121"/>
                </a:solidFill>
                <a:effectLst/>
                <a:latin typeface="Source Sans Pro" panose="020B0503030403020204" pitchFamily="34" charset="0"/>
              </a:rPr>
              <a:t>valeuutinen, klikkiuutinen, markkinointi (kun sisältöä ei tunnisteta markkinoinniksi), populismi, virhe, satiiri tai jekku, salaliittoteoria, näennäistiede ja propaganda.</a:t>
            </a:r>
          </a:p>
          <a:p>
            <a:pPr marL="0" indent="0">
              <a:buNone/>
            </a:pPr>
            <a:endParaRPr lang="fi-FI" sz="2000" i="1" dirty="0"/>
          </a:p>
        </p:txBody>
      </p:sp>
    </p:spTree>
    <p:extLst>
      <p:ext uri="{BB962C8B-B14F-4D97-AF65-F5344CB8AC3E}">
        <p14:creationId xmlns:p14="http://schemas.microsoft.com/office/powerpoint/2010/main" val="1508769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9AFC61-6580-DFFB-35CA-DD06D991B4CF}"/>
              </a:ext>
            </a:extLst>
          </p:cNvPr>
          <p:cNvSpPr>
            <a:spLocks noGrp="1"/>
          </p:cNvSpPr>
          <p:nvPr>
            <p:ph type="title"/>
          </p:nvPr>
        </p:nvSpPr>
        <p:spPr/>
        <p:txBody>
          <a:bodyPr/>
          <a:lstStyle/>
          <a:p>
            <a:r>
              <a:rPr lang="fi-FI" dirty="0"/>
              <a:t>Omia tietoja nettiin?</a:t>
            </a:r>
          </a:p>
        </p:txBody>
      </p:sp>
      <p:sp>
        <p:nvSpPr>
          <p:cNvPr id="3" name="Sisällön paikkamerkki 2">
            <a:extLst>
              <a:ext uri="{FF2B5EF4-FFF2-40B4-BE49-F238E27FC236}">
                <a16:creationId xmlns:a16="http://schemas.microsoft.com/office/drawing/2014/main" id="{1D66B82C-EBCD-E35B-B090-17B336274D81}"/>
              </a:ext>
            </a:extLst>
          </p:cNvPr>
          <p:cNvSpPr>
            <a:spLocks noGrp="1"/>
          </p:cNvSpPr>
          <p:nvPr>
            <p:ph idx="1"/>
          </p:nvPr>
        </p:nvSpPr>
        <p:spPr>
          <a:xfrm>
            <a:off x="1261872" y="1828800"/>
            <a:ext cx="8595360" cy="2024109"/>
          </a:xfrm>
        </p:spPr>
        <p:txBody>
          <a:bodyPr>
            <a:normAutofit/>
          </a:bodyPr>
          <a:lstStyle/>
          <a:p>
            <a:r>
              <a:rPr lang="fi-FI" sz="2000" b="0" dirty="0">
                <a:solidFill>
                  <a:srgbClr val="212121"/>
                </a:solidFill>
                <a:effectLst/>
                <a:latin typeface="Source Sans Pro" panose="020B0503030403020204" pitchFamily="34" charset="0"/>
              </a:rPr>
              <a:t>Harkitse tarkkaan, mihin palveluun tallennat omia tietojasi. </a:t>
            </a:r>
          </a:p>
          <a:p>
            <a:r>
              <a:rPr lang="fi-FI" sz="2000" b="0" dirty="0">
                <a:solidFill>
                  <a:srgbClr val="212121"/>
                </a:solidFill>
                <a:effectLst/>
                <a:latin typeface="Source Sans Pro" panose="020B0503030403020204" pitchFamily="34" charset="0"/>
              </a:rPr>
              <a:t>Kun tallennat tietojasi, kuviasi ym. </a:t>
            </a:r>
            <a:r>
              <a:rPr lang="fi-FI" sz="2000" b="1" dirty="0">
                <a:solidFill>
                  <a:srgbClr val="212121"/>
                </a:solidFill>
                <a:effectLst/>
                <a:latin typeface="Source Sans Pro" panose="020B0503030403020204" pitchFamily="34" charset="0"/>
              </a:rPr>
              <a:t>tallenna vain välttämättömät tiedot.</a:t>
            </a:r>
            <a:r>
              <a:rPr lang="fi-FI" sz="2000" b="0" dirty="0">
                <a:solidFill>
                  <a:srgbClr val="212121"/>
                </a:solidFill>
                <a:effectLst/>
                <a:latin typeface="Source Sans Pro" panose="020B0503030403020204" pitchFamily="34" charset="0"/>
              </a:rPr>
              <a:t> Kaikki mitä tallennat nettiin, todennäköisesti sinne tavalla taikka toisella jää.</a:t>
            </a:r>
          </a:p>
          <a:p>
            <a:pPr marL="0" indent="0">
              <a:buNone/>
            </a:pPr>
            <a:endParaRPr lang="fi-FI" sz="2000" b="0" dirty="0">
              <a:solidFill>
                <a:srgbClr val="212121"/>
              </a:solidFill>
              <a:effectLst/>
              <a:latin typeface="Source Sans Pro" panose="020B0503030403020204" pitchFamily="34" charset="0"/>
            </a:endParaRPr>
          </a:p>
        </p:txBody>
      </p:sp>
      <p:pic>
        <p:nvPicPr>
          <p:cNvPr id="2050" name="Picture 2" descr="Cambridge Analytica – Wikipedia">
            <a:extLst>
              <a:ext uri="{FF2B5EF4-FFF2-40B4-BE49-F238E27FC236}">
                <a16:creationId xmlns:a16="http://schemas.microsoft.com/office/drawing/2014/main" id="{008EEDC6-E6A2-A477-3B7B-6C301913C6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365" y="3783922"/>
            <a:ext cx="2181225" cy="2095500"/>
          </a:xfrm>
          <a:prstGeom prst="rect">
            <a:avLst/>
          </a:prstGeom>
          <a:noFill/>
          <a:extLst>
            <a:ext uri="{909E8E84-426E-40DD-AFC4-6F175D3DCCD1}">
              <a14:hiddenFill xmlns:a14="http://schemas.microsoft.com/office/drawing/2010/main">
                <a:solidFill>
                  <a:srgbClr val="FFFFFF"/>
                </a:solidFill>
              </a14:hiddenFill>
            </a:ext>
          </a:extLst>
        </p:spPr>
      </p:pic>
      <p:sp>
        <p:nvSpPr>
          <p:cNvPr id="5" name="Tekstiruutu 4">
            <a:extLst>
              <a:ext uri="{FF2B5EF4-FFF2-40B4-BE49-F238E27FC236}">
                <a16:creationId xmlns:a16="http://schemas.microsoft.com/office/drawing/2014/main" id="{FEA80AB0-44EA-570A-CE78-5B43A7E5003A}"/>
              </a:ext>
            </a:extLst>
          </p:cNvPr>
          <p:cNvSpPr txBox="1"/>
          <p:nvPr/>
        </p:nvSpPr>
        <p:spPr>
          <a:xfrm>
            <a:off x="1261872" y="3546502"/>
            <a:ext cx="6103398" cy="2862322"/>
          </a:xfrm>
          <a:prstGeom prst="rect">
            <a:avLst/>
          </a:prstGeom>
          <a:noFill/>
        </p:spPr>
        <p:txBody>
          <a:bodyPr wrap="square">
            <a:spAutoFit/>
          </a:bodyPr>
          <a:lstStyle/>
          <a:p>
            <a:pPr marL="0" indent="0">
              <a:buNone/>
            </a:pPr>
            <a:r>
              <a:rPr lang="fi-FI" sz="1800" b="1" dirty="0">
                <a:solidFill>
                  <a:srgbClr val="212121"/>
                </a:solidFill>
                <a:latin typeface="Source Sans Pro" panose="020B0503030403020204" pitchFamily="34" charset="0"/>
              </a:rPr>
              <a:t>Varoittava esimerkki</a:t>
            </a:r>
            <a:br>
              <a:rPr lang="fi-FI" sz="1800" b="1" dirty="0">
                <a:solidFill>
                  <a:srgbClr val="212121"/>
                </a:solidFill>
                <a:latin typeface="Source Sans Pro" panose="020B0503030403020204" pitchFamily="34" charset="0"/>
              </a:rPr>
            </a:br>
            <a:endParaRPr lang="fi-FI" sz="1800" b="1" dirty="0">
              <a:solidFill>
                <a:srgbClr val="212121"/>
              </a:solidFill>
              <a:effectLst/>
              <a:latin typeface="Source Sans Pro" panose="020B0503030403020204" pitchFamily="34" charset="0"/>
            </a:endParaRPr>
          </a:p>
          <a:p>
            <a:pPr marL="0" indent="0">
              <a:buNone/>
            </a:pPr>
            <a:r>
              <a:rPr lang="fi-FI" sz="1800" b="0" dirty="0">
                <a:solidFill>
                  <a:srgbClr val="212121"/>
                </a:solidFill>
                <a:effectLst/>
                <a:latin typeface="Source Sans Pro" panose="020B0503030403020204" pitchFamily="34" charset="0"/>
              </a:rPr>
              <a:t>Maaliskuussa 2018 paljastui, että brittiläinen analytiikkayhtiö Cambridge </a:t>
            </a:r>
            <a:r>
              <a:rPr lang="fi-FI" sz="1800" b="0" dirty="0" err="1">
                <a:solidFill>
                  <a:srgbClr val="212121"/>
                </a:solidFill>
                <a:effectLst/>
                <a:latin typeface="Source Sans Pro" panose="020B0503030403020204" pitchFamily="34" charset="0"/>
              </a:rPr>
              <a:t>Analytica</a:t>
            </a:r>
            <a:r>
              <a:rPr lang="fi-FI" sz="1800" b="0" dirty="0">
                <a:solidFill>
                  <a:srgbClr val="212121"/>
                </a:solidFill>
                <a:effectLst/>
                <a:latin typeface="Source Sans Pro" panose="020B0503030403020204" pitchFamily="34" charset="0"/>
              </a:rPr>
              <a:t> oli kerännyt 50 miljoonan Facebook-käyttäjän tiedot, joita käytettiin muun muassa kohdentamalla </a:t>
            </a:r>
            <a:r>
              <a:rPr lang="fi-FI" sz="1800" b="1" dirty="0">
                <a:solidFill>
                  <a:srgbClr val="212121"/>
                </a:solidFill>
                <a:effectLst/>
                <a:latin typeface="Source Sans Pro" panose="020B0503030403020204" pitchFamily="34" charset="0"/>
              </a:rPr>
              <a:t>valeuutisia</a:t>
            </a:r>
            <a:r>
              <a:rPr lang="fi-FI" sz="1800" b="0" dirty="0">
                <a:solidFill>
                  <a:srgbClr val="212121"/>
                </a:solidFill>
                <a:effectLst/>
                <a:latin typeface="Source Sans Pro" panose="020B0503030403020204" pitchFamily="34" charset="0"/>
              </a:rPr>
              <a:t> Donald Trumpin presidenttikampanjan hyväksi. Myöhemmin luku on tarkentunut 87 miljoonan käyttäjään.</a:t>
            </a:r>
          </a:p>
          <a:p>
            <a:pPr marL="0" indent="0">
              <a:buNone/>
            </a:pPr>
            <a:endParaRPr lang="fi-FI" sz="1800" b="0" dirty="0">
              <a:solidFill>
                <a:srgbClr val="212121"/>
              </a:solidFill>
              <a:effectLst/>
              <a:latin typeface="Source Sans Pro" panose="020B0503030403020204" pitchFamily="34" charset="0"/>
            </a:endParaRPr>
          </a:p>
          <a:p>
            <a:pPr marL="0" indent="0">
              <a:buNone/>
            </a:pPr>
            <a:r>
              <a:rPr lang="fi-FI" sz="1800" b="0" dirty="0">
                <a:solidFill>
                  <a:srgbClr val="212121"/>
                </a:solidFill>
                <a:effectLst/>
                <a:latin typeface="Source Sans Pro" panose="020B0503030403020204" pitchFamily="34" charset="0"/>
              </a:rPr>
              <a:t>Facebook sai tästä </a:t>
            </a:r>
            <a:r>
              <a:rPr lang="fi-FI" sz="1800" b="1" dirty="0">
                <a:solidFill>
                  <a:srgbClr val="212121"/>
                </a:solidFill>
                <a:effectLst/>
                <a:latin typeface="Source Sans Pro" panose="020B0503030403020204" pitchFamily="34" charset="0"/>
              </a:rPr>
              <a:t>n. 4,5 miljardin </a:t>
            </a:r>
            <a:r>
              <a:rPr lang="fi-FI" sz="1800" dirty="0">
                <a:solidFill>
                  <a:srgbClr val="212121"/>
                </a:solidFill>
                <a:latin typeface="Source Sans Pro" panose="020B0503030403020204" pitchFamily="34" charset="0"/>
              </a:rPr>
              <a:t>euron </a:t>
            </a:r>
            <a:r>
              <a:rPr lang="fi-FI" sz="1800" dirty="0">
                <a:solidFill>
                  <a:srgbClr val="212121"/>
                </a:solidFill>
                <a:effectLst/>
                <a:latin typeface="Source Sans Pro" panose="020B0503030403020204" pitchFamily="34" charset="0"/>
              </a:rPr>
              <a:t>sakot, </a:t>
            </a:r>
            <a:br>
              <a:rPr lang="fi-FI" sz="1800" dirty="0">
                <a:solidFill>
                  <a:srgbClr val="212121"/>
                </a:solidFill>
                <a:effectLst/>
                <a:latin typeface="Source Sans Pro" panose="020B0503030403020204" pitchFamily="34" charset="0"/>
              </a:rPr>
            </a:br>
            <a:r>
              <a:rPr lang="fi-FI" sz="1800" dirty="0">
                <a:solidFill>
                  <a:srgbClr val="212121"/>
                </a:solidFill>
                <a:effectLst/>
                <a:latin typeface="Source Sans Pro" panose="020B0503030403020204" pitchFamily="34" charset="0"/>
              </a:rPr>
              <a:t>4 500 000 000€ !!!. </a:t>
            </a:r>
            <a:r>
              <a:rPr lang="fi-FI" sz="1800" dirty="0">
                <a:solidFill>
                  <a:srgbClr val="212121"/>
                </a:solidFill>
                <a:effectLst/>
                <a:latin typeface="Source Sans Pro" panose="020B0503030403020204" pitchFamily="34" charset="0"/>
                <a:hlinkClick r:id="rId3"/>
              </a:rPr>
              <a:t>Linkki ylen artikkeliin</a:t>
            </a:r>
            <a:endParaRPr lang="fi-FI" dirty="0"/>
          </a:p>
        </p:txBody>
      </p:sp>
    </p:spTree>
    <p:extLst>
      <p:ext uri="{BB962C8B-B14F-4D97-AF65-F5344CB8AC3E}">
        <p14:creationId xmlns:p14="http://schemas.microsoft.com/office/powerpoint/2010/main" val="229361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C998AB-65AA-F4F5-A548-C650E5E7D3D8}"/>
              </a:ext>
            </a:extLst>
          </p:cNvPr>
          <p:cNvSpPr>
            <a:spLocks noGrp="1"/>
          </p:cNvSpPr>
          <p:nvPr>
            <p:ph type="title"/>
          </p:nvPr>
        </p:nvSpPr>
        <p:spPr/>
        <p:txBody>
          <a:bodyPr/>
          <a:lstStyle/>
          <a:p>
            <a:r>
              <a:rPr lang="fi-FI" dirty="0"/>
              <a:t>FORMS 2.</a:t>
            </a:r>
          </a:p>
        </p:txBody>
      </p:sp>
      <p:pic>
        <p:nvPicPr>
          <p:cNvPr id="5" name="Kuva 4" descr="Kuva QR-koodi forms testiin Tietolähteiden luotettavuus ja käyttökelpoisuus">
            <a:extLst>
              <a:ext uri="{FF2B5EF4-FFF2-40B4-BE49-F238E27FC236}">
                <a16:creationId xmlns:a16="http://schemas.microsoft.com/office/drawing/2014/main" id="{A65325F2-9C5D-DABB-E436-B6681F423B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8927" y="0"/>
            <a:ext cx="6858000" cy="6858000"/>
          </a:xfrm>
          <a:prstGeom prst="rect">
            <a:avLst/>
          </a:prstGeom>
        </p:spPr>
      </p:pic>
    </p:spTree>
    <p:extLst>
      <p:ext uri="{BB962C8B-B14F-4D97-AF65-F5344CB8AC3E}">
        <p14:creationId xmlns:p14="http://schemas.microsoft.com/office/powerpoint/2010/main" val="2184566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BD1EA9-D1C7-7C54-6964-BAEDD9E30317}"/>
              </a:ext>
            </a:extLst>
          </p:cNvPr>
          <p:cNvSpPr>
            <a:spLocks noGrp="1"/>
          </p:cNvSpPr>
          <p:nvPr>
            <p:ph type="ctrTitle"/>
          </p:nvPr>
        </p:nvSpPr>
        <p:spPr/>
        <p:txBody>
          <a:bodyPr/>
          <a:lstStyle/>
          <a:p>
            <a:r>
              <a:rPr lang="fi-FI" dirty="0"/>
              <a:t>1. Tunnusasiat</a:t>
            </a:r>
          </a:p>
        </p:txBody>
      </p:sp>
      <p:sp>
        <p:nvSpPr>
          <p:cNvPr id="4" name="Alaotsikko 3">
            <a:extLst>
              <a:ext uri="{FF2B5EF4-FFF2-40B4-BE49-F238E27FC236}">
                <a16:creationId xmlns:a16="http://schemas.microsoft.com/office/drawing/2014/main" id="{3669128D-D6D8-FC1C-9597-CE0D3749B535}"/>
              </a:ext>
            </a:extLst>
          </p:cNvPr>
          <p:cNvSpPr>
            <a:spLocks noGrp="1"/>
          </p:cNvSpPr>
          <p:nvPr>
            <p:ph type="subTitle" idx="1"/>
          </p:nvPr>
        </p:nvSpPr>
        <p:spPr/>
        <p:txBody>
          <a:bodyPr/>
          <a:lstStyle/>
          <a:p>
            <a:r>
              <a:rPr lang="fi-FI" sz="2400" dirty="0"/>
              <a:t>Kirjautuminen oppilastietokoneelle ja salasanan vaihtaminen / uusiminen</a:t>
            </a:r>
            <a:endParaRPr lang="fi-FI" dirty="0"/>
          </a:p>
        </p:txBody>
      </p:sp>
    </p:spTree>
    <p:extLst>
      <p:ext uri="{BB962C8B-B14F-4D97-AF65-F5344CB8AC3E}">
        <p14:creationId xmlns:p14="http://schemas.microsoft.com/office/powerpoint/2010/main" val="3785511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92125B-5E18-5B58-CB15-E7D74E7A84C0}"/>
              </a:ext>
            </a:extLst>
          </p:cNvPr>
          <p:cNvSpPr>
            <a:spLocks noGrp="1"/>
          </p:cNvSpPr>
          <p:nvPr>
            <p:ph type="ctrTitle"/>
          </p:nvPr>
        </p:nvSpPr>
        <p:spPr/>
        <p:txBody>
          <a:bodyPr/>
          <a:lstStyle/>
          <a:p>
            <a:r>
              <a:rPr lang="fi-FI" dirty="0"/>
              <a:t>4. Tiedostot</a:t>
            </a:r>
          </a:p>
        </p:txBody>
      </p:sp>
      <p:sp>
        <p:nvSpPr>
          <p:cNvPr id="4" name="Alaotsikko 3">
            <a:extLst>
              <a:ext uri="{FF2B5EF4-FFF2-40B4-BE49-F238E27FC236}">
                <a16:creationId xmlns:a16="http://schemas.microsoft.com/office/drawing/2014/main" id="{7121A6E8-FD21-60E8-794E-56D418929930}"/>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1658948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51165F-166A-CEDB-DFAC-9E1BADE0EC2A}"/>
              </a:ext>
            </a:extLst>
          </p:cNvPr>
          <p:cNvSpPr>
            <a:spLocks noGrp="1"/>
          </p:cNvSpPr>
          <p:nvPr>
            <p:ph type="title"/>
          </p:nvPr>
        </p:nvSpPr>
        <p:spPr/>
        <p:txBody>
          <a:bodyPr/>
          <a:lstStyle/>
          <a:p>
            <a:r>
              <a:rPr lang="fi-FI" dirty="0"/>
              <a:t>Tiedostot tunnistetaan tiedostopäätteistä</a:t>
            </a:r>
          </a:p>
        </p:txBody>
      </p:sp>
      <p:sp>
        <p:nvSpPr>
          <p:cNvPr id="3" name="Sisällön paikkamerkki 2">
            <a:extLst>
              <a:ext uri="{FF2B5EF4-FFF2-40B4-BE49-F238E27FC236}">
                <a16:creationId xmlns:a16="http://schemas.microsoft.com/office/drawing/2014/main" id="{A691C224-9B31-6151-0D2F-EEE85797CECF}"/>
              </a:ext>
            </a:extLst>
          </p:cNvPr>
          <p:cNvSpPr>
            <a:spLocks noGrp="1"/>
          </p:cNvSpPr>
          <p:nvPr>
            <p:ph idx="1"/>
          </p:nvPr>
        </p:nvSpPr>
        <p:spPr>
          <a:xfrm>
            <a:off x="1261872" y="1828801"/>
            <a:ext cx="8595360" cy="1600200"/>
          </a:xfrm>
        </p:spPr>
        <p:txBody>
          <a:bodyPr/>
          <a:lstStyle/>
          <a:p>
            <a:r>
              <a:rPr lang="fi-FI" dirty="0"/>
              <a:t>Esim. </a:t>
            </a:r>
            <a:br>
              <a:rPr lang="fi-FI" dirty="0"/>
            </a:br>
            <a:r>
              <a:rPr lang="fi-FI" dirty="0"/>
              <a:t>kuva1</a:t>
            </a:r>
            <a:r>
              <a:rPr lang="fi-FI" b="1" dirty="0"/>
              <a:t>.jpg</a:t>
            </a:r>
            <a:r>
              <a:rPr lang="fi-FI" dirty="0"/>
              <a:t> ja kuva2</a:t>
            </a:r>
            <a:r>
              <a:rPr lang="fi-FI" b="1" dirty="0"/>
              <a:t>.png</a:t>
            </a:r>
            <a:r>
              <a:rPr lang="fi-FI" dirty="0"/>
              <a:t> ovat kuva-tiedostoja. Kuva tiedostoiksi ne voidaan tunnistaa päätteistä .jpg ja .png.</a:t>
            </a:r>
          </a:p>
          <a:p>
            <a:r>
              <a:rPr lang="fi-FI" dirty="0"/>
              <a:t>Tärkeimpiä tiedostomuotoja ja päätteitä</a:t>
            </a:r>
          </a:p>
        </p:txBody>
      </p:sp>
      <p:graphicFrame>
        <p:nvGraphicFramePr>
          <p:cNvPr id="4" name="Taulukko 4">
            <a:extLst>
              <a:ext uri="{FF2B5EF4-FFF2-40B4-BE49-F238E27FC236}">
                <a16:creationId xmlns:a16="http://schemas.microsoft.com/office/drawing/2014/main" id="{F9B3F79E-0EF4-CD4D-8D22-B16B8F75775C}"/>
              </a:ext>
            </a:extLst>
          </p:cNvPr>
          <p:cNvGraphicFramePr>
            <a:graphicFrameLocks noGrp="1"/>
          </p:cNvGraphicFramePr>
          <p:nvPr>
            <p:extLst>
              <p:ext uri="{D42A27DB-BD31-4B8C-83A1-F6EECF244321}">
                <p14:modId xmlns:p14="http://schemas.microsoft.com/office/powerpoint/2010/main" val="330144148"/>
              </p:ext>
            </p:extLst>
          </p:nvPr>
        </p:nvGraphicFramePr>
        <p:xfrm>
          <a:off x="1410564" y="3353416"/>
          <a:ext cx="8128000" cy="29667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674813421"/>
                    </a:ext>
                  </a:extLst>
                </a:gridCol>
                <a:gridCol w="4064000">
                  <a:extLst>
                    <a:ext uri="{9D8B030D-6E8A-4147-A177-3AD203B41FA5}">
                      <a16:colId xmlns:a16="http://schemas.microsoft.com/office/drawing/2014/main" val="3741914295"/>
                    </a:ext>
                  </a:extLst>
                </a:gridCol>
              </a:tblGrid>
              <a:tr h="370840">
                <a:tc>
                  <a:txBody>
                    <a:bodyPr/>
                    <a:lstStyle/>
                    <a:p>
                      <a:r>
                        <a:rPr lang="fi-FI" dirty="0"/>
                        <a:t>Tiedostomuoto</a:t>
                      </a:r>
                    </a:p>
                  </a:txBody>
                  <a:tcPr/>
                </a:tc>
                <a:tc>
                  <a:txBody>
                    <a:bodyPr/>
                    <a:lstStyle/>
                    <a:p>
                      <a:r>
                        <a:rPr lang="fi-FI" dirty="0"/>
                        <a:t>Päätteitä</a:t>
                      </a:r>
                    </a:p>
                  </a:txBody>
                  <a:tcPr/>
                </a:tc>
                <a:extLst>
                  <a:ext uri="{0D108BD9-81ED-4DB2-BD59-A6C34878D82A}">
                    <a16:rowId xmlns:a16="http://schemas.microsoft.com/office/drawing/2014/main" val="2936318177"/>
                  </a:ext>
                </a:extLst>
              </a:tr>
              <a:tr h="370840">
                <a:tc>
                  <a:txBody>
                    <a:bodyPr/>
                    <a:lstStyle/>
                    <a:p>
                      <a:r>
                        <a:rPr lang="fi-FI" dirty="0"/>
                        <a:t>Teksti</a:t>
                      </a:r>
                    </a:p>
                  </a:txBody>
                  <a:tcPr/>
                </a:tc>
                <a:tc>
                  <a:txBody>
                    <a:bodyPr/>
                    <a:lstStyle/>
                    <a:p>
                      <a:r>
                        <a:rPr lang="fi-FI" dirty="0"/>
                        <a:t>.doc, .docx</a:t>
                      </a:r>
                    </a:p>
                  </a:txBody>
                  <a:tcPr/>
                </a:tc>
                <a:extLst>
                  <a:ext uri="{0D108BD9-81ED-4DB2-BD59-A6C34878D82A}">
                    <a16:rowId xmlns:a16="http://schemas.microsoft.com/office/drawing/2014/main" val="3565118107"/>
                  </a:ext>
                </a:extLst>
              </a:tr>
              <a:tr h="370840">
                <a:tc>
                  <a:txBody>
                    <a:bodyPr/>
                    <a:lstStyle/>
                    <a:p>
                      <a:r>
                        <a:rPr lang="fi-FI" dirty="0"/>
                        <a:t>Esitys</a:t>
                      </a:r>
                    </a:p>
                  </a:txBody>
                  <a:tcPr/>
                </a:tc>
                <a:tc>
                  <a:txBody>
                    <a:bodyPr/>
                    <a:lstStyle/>
                    <a:p>
                      <a:r>
                        <a:rPr lang="fi-FI" dirty="0"/>
                        <a:t>.ppt, </a:t>
                      </a:r>
                      <a:r>
                        <a:rPr lang="fi-FI" dirty="0" err="1"/>
                        <a:t>pptx</a:t>
                      </a:r>
                      <a:endParaRPr lang="fi-FI" dirty="0"/>
                    </a:p>
                  </a:txBody>
                  <a:tcPr/>
                </a:tc>
                <a:extLst>
                  <a:ext uri="{0D108BD9-81ED-4DB2-BD59-A6C34878D82A}">
                    <a16:rowId xmlns:a16="http://schemas.microsoft.com/office/drawing/2014/main" val="4020081883"/>
                  </a:ext>
                </a:extLst>
              </a:tr>
              <a:tr h="370840">
                <a:tc>
                  <a:txBody>
                    <a:bodyPr/>
                    <a:lstStyle/>
                    <a:p>
                      <a:r>
                        <a:rPr lang="fi-FI" dirty="0"/>
                        <a:t>Taulukko</a:t>
                      </a:r>
                    </a:p>
                  </a:txBody>
                  <a:tcPr/>
                </a:tc>
                <a:tc>
                  <a:txBody>
                    <a:bodyPr/>
                    <a:lstStyle/>
                    <a:p>
                      <a:r>
                        <a:rPr lang="fi-FI" dirty="0"/>
                        <a:t>.xls, </a:t>
                      </a:r>
                      <a:r>
                        <a:rPr lang="fi-FI" dirty="0" err="1"/>
                        <a:t>xlsx</a:t>
                      </a:r>
                      <a:endParaRPr lang="fi-FI" dirty="0"/>
                    </a:p>
                  </a:txBody>
                  <a:tcPr/>
                </a:tc>
                <a:extLst>
                  <a:ext uri="{0D108BD9-81ED-4DB2-BD59-A6C34878D82A}">
                    <a16:rowId xmlns:a16="http://schemas.microsoft.com/office/drawing/2014/main" val="1919684674"/>
                  </a:ext>
                </a:extLst>
              </a:tr>
              <a:tr h="370840">
                <a:tc>
                  <a:txBody>
                    <a:bodyPr/>
                    <a:lstStyle/>
                    <a:p>
                      <a:r>
                        <a:rPr lang="fi-FI" dirty="0"/>
                        <a:t>Kuva</a:t>
                      </a:r>
                    </a:p>
                  </a:txBody>
                  <a:tcPr/>
                </a:tc>
                <a:tc>
                  <a:txBody>
                    <a:bodyPr/>
                    <a:lstStyle/>
                    <a:p>
                      <a:r>
                        <a:rPr lang="fi-FI" dirty="0"/>
                        <a:t>.jpg, .png, .</a:t>
                      </a:r>
                      <a:r>
                        <a:rPr lang="fi-FI" dirty="0" err="1"/>
                        <a:t>gif</a:t>
                      </a:r>
                      <a:endParaRPr lang="fi-FI" dirty="0"/>
                    </a:p>
                  </a:txBody>
                  <a:tcPr/>
                </a:tc>
                <a:extLst>
                  <a:ext uri="{0D108BD9-81ED-4DB2-BD59-A6C34878D82A}">
                    <a16:rowId xmlns:a16="http://schemas.microsoft.com/office/drawing/2014/main" val="2347938854"/>
                  </a:ext>
                </a:extLst>
              </a:tr>
              <a:tr h="370840">
                <a:tc>
                  <a:txBody>
                    <a:bodyPr/>
                    <a:lstStyle/>
                    <a:p>
                      <a:r>
                        <a:rPr lang="fi-FI" dirty="0"/>
                        <a:t>Video</a:t>
                      </a:r>
                    </a:p>
                  </a:txBody>
                  <a:tcPr/>
                </a:tc>
                <a:tc>
                  <a:txBody>
                    <a:bodyPr/>
                    <a:lstStyle/>
                    <a:p>
                      <a:r>
                        <a:rPr lang="fi-FI" dirty="0"/>
                        <a:t>.mp4, .</a:t>
                      </a:r>
                      <a:r>
                        <a:rPr lang="fi-FI" dirty="0" err="1"/>
                        <a:t>mov</a:t>
                      </a:r>
                      <a:endParaRPr lang="fi-FI" dirty="0"/>
                    </a:p>
                  </a:txBody>
                  <a:tcPr/>
                </a:tc>
                <a:extLst>
                  <a:ext uri="{0D108BD9-81ED-4DB2-BD59-A6C34878D82A}">
                    <a16:rowId xmlns:a16="http://schemas.microsoft.com/office/drawing/2014/main" val="855705507"/>
                  </a:ext>
                </a:extLst>
              </a:tr>
              <a:tr h="370840">
                <a:tc>
                  <a:txBody>
                    <a:bodyPr/>
                    <a:lstStyle/>
                    <a:p>
                      <a:r>
                        <a:rPr lang="fi-FI" dirty="0"/>
                        <a:t>Ääni</a:t>
                      </a:r>
                    </a:p>
                  </a:txBody>
                  <a:tcPr/>
                </a:tc>
                <a:tc>
                  <a:txBody>
                    <a:bodyPr/>
                    <a:lstStyle/>
                    <a:p>
                      <a:r>
                        <a:rPr lang="fi-FI" dirty="0"/>
                        <a:t>.</a:t>
                      </a:r>
                      <a:r>
                        <a:rPr lang="fi-FI" dirty="0" err="1"/>
                        <a:t>wav</a:t>
                      </a:r>
                      <a:r>
                        <a:rPr lang="fi-FI" dirty="0"/>
                        <a:t>, mp3</a:t>
                      </a:r>
                    </a:p>
                  </a:txBody>
                  <a:tcPr/>
                </a:tc>
                <a:extLst>
                  <a:ext uri="{0D108BD9-81ED-4DB2-BD59-A6C34878D82A}">
                    <a16:rowId xmlns:a16="http://schemas.microsoft.com/office/drawing/2014/main" val="363907336"/>
                  </a:ext>
                </a:extLst>
              </a:tr>
              <a:tr h="370840">
                <a:tc>
                  <a:txBody>
                    <a:bodyPr/>
                    <a:lstStyle/>
                    <a:p>
                      <a:r>
                        <a:rPr lang="fi-FI" dirty="0"/>
                        <a:t>Pakattu kansio</a:t>
                      </a:r>
                    </a:p>
                  </a:txBody>
                  <a:tcPr/>
                </a:tc>
                <a:tc>
                  <a:txBody>
                    <a:bodyPr/>
                    <a:lstStyle/>
                    <a:p>
                      <a:r>
                        <a:rPr lang="fi-FI" dirty="0"/>
                        <a:t>.</a:t>
                      </a:r>
                      <a:r>
                        <a:rPr lang="fi-FI" dirty="0" err="1"/>
                        <a:t>zip</a:t>
                      </a:r>
                      <a:r>
                        <a:rPr lang="fi-FI" dirty="0"/>
                        <a:t>, .</a:t>
                      </a:r>
                      <a:r>
                        <a:rPr lang="fi-FI" dirty="0" err="1"/>
                        <a:t>rar</a:t>
                      </a:r>
                      <a:endParaRPr lang="fi-FI" dirty="0"/>
                    </a:p>
                  </a:txBody>
                  <a:tcPr/>
                </a:tc>
                <a:extLst>
                  <a:ext uri="{0D108BD9-81ED-4DB2-BD59-A6C34878D82A}">
                    <a16:rowId xmlns:a16="http://schemas.microsoft.com/office/drawing/2014/main" val="3719929707"/>
                  </a:ext>
                </a:extLst>
              </a:tr>
            </a:tbl>
          </a:graphicData>
        </a:graphic>
      </p:graphicFrame>
    </p:spTree>
    <p:extLst>
      <p:ext uri="{BB962C8B-B14F-4D97-AF65-F5344CB8AC3E}">
        <p14:creationId xmlns:p14="http://schemas.microsoft.com/office/powerpoint/2010/main" val="1365109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0173E3-94DD-C484-5106-7D008C0EA257}"/>
              </a:ext>
            </a:extLst>
          </p:cNvPr>
          <p:cNvSpPr>
            <a:spLocks noGrp="1"/>
          </p:cNvSpPr>
          <p:nvPr>
            <p:ph type="title"/>
          </p:nvPr>
        </p:nvSpPr>
        <p:spPr>
          <a:xfrm>
            <a:off x="1261872" y="365760"/>
            <a:ext cx="9692640" cy="1325562"/>
          </a:xfrm>
        </p:spPr>
        <p:txBody>
          <a:bodyPr>
            <a:normAutofit/>
          </a:bodyPr>
          <a:lstStyle/>
          <a:p>
            <a:r>
              <a:rPr lang="fi-FI" dirty="0"/>
              <a:t>Tiedostojen sisällöt</a:t>
            </a:r>
          </a:p>
        </p:txBody>
      </p:sp>
      <p:sp>
        <p:nvSpPr>
          <p:cNvPr id="3" name="Sisällön paikkamerkki 2">
            <a:extLst>
              <a:ext uri="{FF2B5EF4-FFF2-40B4-BE49-F238E27FC236}">
                <a16:creationId xmlns:a16="http://schemas.microsoft.com/office/drawing/2014/main" id="{46319635-E6D6-1AC7-06D7-E4EE7C031087}"/>
              </a:ext>
            </a:extLst>
          </p:cNvPr>
          <p:cNvSpPr>
            <a:spLocks noGrp="1"/>
          </p:cNvSpPr>
          <p:nvPr>
            <p:ph idx="1"/>
          </p:nvPr>
        </p:nvSpPr>
        <p:spPr>
          <a:xfrm>
            <a:off x="1261872" y="1933575"/>
            <a:ext cx="6154928" cy="4246562"/>
          </a:xfrm>
        </p:spPr>
        <p:txBody>
          <a:bodyPr>
            <a:normAutofit/>
          </a:bodyPr>
          <a:lstStyle/>
          <a:p>
            <a:r>
              <a:rPr lang="fi-FI" dirty="0"/>
              <a:t>Jokaisessa eri tiedostotyypissä tieto on tallennettuna omalla tavallaan.</a:t>
            </a:r>
          </a:p>
          <a:p>
            <a:r>
              <a:rPr lang="fi-FI" dirty="0"/>
              <a:t>Tiedoston sisältö voi näyttää kahdessa eri ohjelmassa erilaiselta. </a:t>
            </a:r>
            <a:br>
              <a:rPr lang="fi-FI" dirty="0"/>
            </a:br>
            <a:endParaRPr lang="fi-FI" sz="2000" dirty="0"/>
          </a:p>
          <a:p>
            <a:pPr lvl="1"/>
            <a:r>
              <a:rPr lang="fi-FI" i="1" dirty="0"/>
              <a:t>Esim. Word-tiedoston muuntaminen </a:t>
            </a:r>
            <a:r>
              <a:rPr lang="fi-FI" i="1" dirty="0" err="1"/>
              <a:t>GoogleDocs</a:t>
            </a:r>
            <a:r>
              <a:rPr lang="fi-FI" i="1" dirty="0"/>
              <a:t> -ohjelmaan muuttaa hieman asiakirjan ulkoasua. </a:t>
            </a:r>
          </a:p>
          <a:p>
            <a:r>
              <a:rPr lang="fi-FI" dirty="0"/>
              <a:t>Tiedoston muuntaminen toiseen muotoon vaatii joskus erillisen ohjelman, jolla tiedot muutetaan.</a:t>
            </a:r>
            <a:br>
              <a:rPr lang="fi-FI" dirty="0"/>
            </a:br>
            <a:endParaRPr lang="fi-FI" sz="1600" dirty="0"/>
          </a:p>
          <a:p>
            <a:pPr lvl="1"/>
            <a:r>
              <a:rPr lang="fi-FI" i="1" dirty="0"/>
              <a:t>Esimerkiksi videota ei voi muuntaa suoraan .</a:t>
            </a:r>
            <a:r>
              <a:rPr lang="fi-FI" i="1" dirty="0" err="1"/>
              <a:t>mov</a:t>
            </a:r>
            <a:r>
              <a:rPr lang="fi-FI" i="1" dirty="0"/>
              <a:t> tiedostosta .mp4 tiedostoksi. </a:t>
            </a:r>
            <a:r>
              <a:rPr lang="fi-FI" i="1" dirty="0" err="1"/>
              <a:t>Muutaminen</a:t>
            </a:r>
            <a:r>
              <a:rPr lang="fi-FI" i="1" dirty="0"/>
              <a:t> pitää tehdä erillisellä ohjelmalla, joka tekee myös tiedoston sisälle tarvittavat muutokset.</a:t>
            </a:r>
          </a:p>
        </p:txBody>
      </p:sp>
      <p:pic>
        <p:nvPicPr>
          <p:cNvPr id="5122" name="Picture 2" descr="Kuva, jossa näkyy eri tiedostoformaattien päätteitä">
            <a:extLst>
              <a:ext uri="{FF2B5EF4-FFF2-40B4-BE49-F238E27FC236}">
                <a16:creationId xmlns:a16="http://schemas.microsoft.com/office/drawing/2014/main" id="{46CBF83B-1CBA-4785-B3D1-6DB957C03D1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98664" y="2504364"/>
            <a:ext cx="3304622" cy="2498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059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C998AB-65AA-F4F5-A548-C650E5E7D3D8}"/>
              </a:ext>
            </a:extLst>
          </p:cNvPr>
          <p:cNvSpPr>
            <a:spLocks noGrp="1"/>
          </p:cNvSpPr>
          <p:nvPr>
            <p:ph type="title"/>
          </p:nvPr>
        </p:nvSpPr>
        <p:spPr/>
        <p:txBody>
          <a:bodyPr/>
          <a:lstStyle/>
          <a:p>
            <a:r>
              <a:rPr lang="fi-FI" dirty="0"/>
              <a:t>FORMS 3.</a:t>
            </a:r>
          </a:p>
        </p:txBody>
      </p:sp>
      <p:pic>
        <p:nvPicPr>
          <p:cNvPr id="4" name="Kuva 3" descr="Kuva QR-koodi, jolla päästään vastaamaan kyselyyn Tiedostotyypit ja tallennusmuodot">
            <a:extLst>
              <a:ext uri="{FF2B5EF4-FFF2-40B4-BE49-F238E27FC236}">
                <a16:creationId xmlns:a16="http://schemas.microsoft.com/office/drawing/2014/main" id="{CE3D3B3E-9544-DE61-8644-4197AA58D531}"/>
              </a:ext>
            </a:extLst>
          </p:cNvPr>
          <p:cNvPicPr>
            <a:picLocks noChangeAspect="1"/>
          </p:cNvPicPr>
          <p:nvPr/>
        </p:nvPicPr>
        <p:blipFill rotWithShape="1">
          <a:blip r:embed="rId2"/>
          <a:srcRect r="2143"/>
          <a:stretch/>
        </p:blipFill>
        <p:spPr>
          <a:xfrm>
            <a:off x="4358641" y="-113415"/>
            <a:ext cx="6959600" cy="7148977"/>
          </a:xfrm>
          <a:prstGeom prst="rect">
            <a:avLst/>
          </a:prstGeom>
        </p:spPr>
      </p:pic>
    </p:spTree>
    <p:extLst>
      <p:ext uri="{BB962C8B-B14F-4D97-AF65-F5344CB8AC3E}">
        <p14:creationId xmlns:p14="http://schemas.microsoft.com/office/powerpoint/2010/main" val="3827989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35C8A8-C8E4-B73A-004E-AFCD505AAEAB}"/>
              </a:ext>
            </a:extLst>
          </p:cNvPr>
          <p:cNvSpPr>
            <a:spLocks noGrp="1"/>
          </p:cNvSpPr>
          <p:nvPr>
            <p:ph type="title"/>
          </p:nvPr>
        </p:nvSpPr>
        <p:spPr/>
        <p:txBody>
          <a:bodyPr/>
          <a:lstStyle/>
          <a:p>
            <a:r>
              <a:rPr lang="fi-FI" dirty="0"/>
              <a:t>Lähteet</a:t>
            </a:r>
          </a:p>
        </p:txBody>
      </p:sp>
      <p:sp>
        <p:nvSpPr>
          <p:cNvPr id="3" name="Sisällön paikkamerkki 2">
            <a:extLst>
              <a:ext uri="{FF2B5EF4-FFF2-40B4-BE49-F238E27FC236}">
                <a16:creationId xmlns:a16="http://schemas.microsoft.com/office/drawing/2014/main" id="{29AD18BB-E12D-6C2E-CB11-19A737CCE831}"/>
              </a:ext>
            </a:extLst>
          </p:cNvPr>
          <p:cNvSpPr>
            <a:spLocks noGrp="1"/>
          </p:cNvSpPr>
          <p:nvPr>
            <p:ph idx="1"/>
          </p:nvPr>
        </p:nvSpPr>
        <p:spPr/>
        <p:txBody>
          <a:bodyPr>
            <a:normAutofit fontScale="85000" lnSpcReduction="20000"/>
          </a:bodyPr>
          <a:lstStyle/>
          <a:p>
            <a:pPr marL="0" indent="0">
              <a:buNone/>
            </a:pPr>
            <a:r>
              <a:rPr lang="fi-FI" dirty="0"/>
              <a:t>Digitaitokalenteri.fi</a:t>
            </a:r>
          </a:p>
          <a:p>
            <a:pPr marL="0" indent="0">
              <a:buNone/>
            </a:pPr>
            <a:r>
              <a:rPr lang="fi-FI" dirty="0">
                <a:hlinkClick r:id="rId2"/>
              </a:rPr>
              <a:t>https://digitaitokalenteri.fi/wp-content/uploads/Perusdigitaidot-haltuun-7.-lk-esitysmateriaali.pdf</a:t>
            </a:r>
            <a:endParaRPr lang="fi-FI" dirty="0"/>
          </a:p>
          <a:p>
            <a:pPr marL="0" indent="0">
              <a:buNone/>
            </a:pPr>
            <a:r>
              <a:rPr lang="fi-FI" dirty="0"/>
              <a:t>Yle.fi</a:t>
            </a:r>
          </a:p>
          <a:p>
            <a:r>
              <a:rPr lang="fi-FI" b="1" i="0" dirty="0">
                <a:solidFill>
                  <a:srgbClr val="131415"/>
                </a:solidFill>
                <a:effectLst/>
                <a:latin typeface="Yle Black"/>
                <a:hlinkClick r:id="rId3"/>
              </a:rPr>
              <a:t>Kysely: Yle ja sanomalehdet ovat luotettavimmat uutismediat verkossa</a:t>
            </a:r>
            <a:endParaRPr lang="fi-FI" b="1" i="0" dirty="0">
              <a:solidFill>
                <a:srgbClr val="131415"/>
              </a:solidFill>
              <a:effectLst/>
              <a:latin typeface="Yle Black"/>
            </a:endParaRPr>
          </a:p>
          <a:p>
            <a:r>
              <a:rPr lang="fi-FI" dirty="0">
                <a:hlinkClick r:id="rId4"/>
              </a:rPr>
              <a:t>Facebook sai Yhdysvalloissa viiden miljardin dollarin sakot yksityisyyden loukkaamisesta</a:t>
            </a:r>
            <a:endParaRPr lang="fi-FI" dirty="0"/>
          </a:p>
          <a:p>
            <a:pPr marL="0" indent="0">
              <a:buNone/>
            </a:pPr>
            <a:r>
              <a:rPr lang="fi-FI" dirty="0"/>
              <a:t>Mediametka.fi</a:t>
            </a:r>
            <a:endParaRPr lang="fi-FI" dirty="0">
              <a:hlinkClick r:id="rId5"/>
            </a:endParaRPr>
          </a:p>
          <a:p>
            <a:r>
              <a:rPr lang="fi-FI" dirty="0">
                <a:hlinkClick r:id="rId5"/>
              </a:rPr>
              <a:t>https://mediametka.fi/oppimateriaali/voiko-mediaan-luottaa/</a:t>
            </a:r>
            <a:endParaRPr lang="fi-FI" dirty="0"/>
          </a:p>
          <a:p>
            <a:pPr marL="0" indent="0">
              <a:buNone/>
            </a:pPr>
            <a:r>
              <a:rPr lang="fi-FI" dirty="0"/>
              <a:t>Journalisti.fi</a:t>
            </a:r>
          </a:p>
          <a:p>
            <a:pPr marL="0" indent="0">
              <a:buNone/>
            </a:pPr>
            <a:r>
              <a:rPr lang="fi-FI" dirty="0">
                <a:hlinkClick r:id="rId6"/>
              </a:rPr>
              <a:t>https://journalisti.fi/nakokulmat/2022/04/luotettava-media-on-turvallisuuskysymys/</a:t>
            </a:r>
            <a:endParaRPr lang="fi-FI" dirty="0"/>
          </a:p>
          <a:p>
            <a:pPr marL="0" indent="0">
              <a:buNone/>
            </a:pPr>
            <a:r>
              <a:rPr lang="fi-FI" dirty="0"/>
              <a:t>Is.fi</a:t>
            </a:r>
          </a:p>
          <a:p>
            <a:pPr marL="0" indent="0">
              <a:buNone/>
            </a:pPr>
            <a:r>
              <a:rPr lang="fi-FI" dirty="0">
                <a:hlinkClick r:id="rId7"/>
              </a:rPr>
              <a:t>https://www.is.fi/digitoday/tietoturva/art-2000007799557.html</a:t>
            </a:r>
            <a:endParaRPr lang="fi-FI" dirty="0"/>
          </a:p>
          <a:p>
            <a:pPr marL="0" indent="0">
              <a:buNone/>
            </a:pPr>
            <a:endParaRPr lang="fi-FI" dirty="0"/>
          </a:p>
          <a:p>
            <a:pPr marL="0" indent="0">
              <a:buNone/>
            </a:pPr>
            <a:endParaRPr lang="fi-FI" dirty="0"/>
          </a:p>
          <a:p>
            <a:pPr marL="0" indent="0">
              <a:buNone/>
            </a:pPr>
            <a:endParaRPr lang="fi-FI" dirty="0"/>
          </a:p>
        </p:txBody>
      </p:sp>
    </p:spTree>
    <p:extLst>
      <p:ext uri="{BB962C8B-B14F-4D97-AF65-F5344CB8AC3E}">
        <p14:creationId xmlns:p14="http://schemas.microsoft.com/office/powerpoint/2010/main" val="1782793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8C5D10-960E-9760-9302-867D68640303}"/>
              </a:ext>
            </a:extLst>
          </p:cNvPr>
          <p:cNvSpPr>
            <a:spLocks noGrp="1"/>
          </p:cNvSpPr>
          <p:nvPr>
            <p:ph type="title"/>
          </p:nvPr>
        </p:nvSpPr>
        <p:spPr/>
        <p:txBody>
          <a:bodyPr/>
          <a:lstStyle/>
          <a:p>
            <a:r>
              <a:rPr lang="fi-FI" dirty="0"/>
              <a:t>Oppilastunnus, </a:t>
            </a:r>
            <a:r>
              <a:rPr lang="fi-FI" dirty="0" err="1"/>
              <a:t>edu</a:t>
            </a:r>
            <a:r>
              <a:rPr lang="fi-FI" dirty="0"/>
              <a:t>-tunnus</a:t>
            </a:r>
          </a:p>
        </p:txBody>
      </p:sp>
      <p:sp>
        <p:nvSpPr>
          <p:cNvPr id="3" name="Sisällön paikkamerkki 2">
            <a:extLst>
              <a:ext uri="{FF2B5EF4-FFF2-40B4-BE49-F238E27FC236}">
                <a16:creationId xmlns:a16="http://schemas.microsoft.com/office/drawing/2014/main" id="{4B1A87A9-1EB2-09E0-8AE9-1F2CE637002C}"/>
              </a:ext>
            </a:extLst>
          </p:cNvPr>
          <p:cNvSpPr>
            <a:spLocks noGrp="1"/>
          </p:cNvSpPr>
          <p:nvPr>
            <p:ph idx="1"/>
          </p:nvPr>
        </p:nvSpPr>
        <p:spPr>
          <a:xfrm>
            <a:off x="1261872" y="2210540"/>
            <a:ext cx="8595360" cy="3969597"/>
          </a:xfrm>
        </p:spPr>
        <p:txBody>
          <a:bodyPr>
            <a:normAutofit fontScale="92500" lnSpcReduction="10000"/>
          </a:bodyPr>
          <a:lstStyle/>
          <a:p>
            <a:r>
              <a:rPr lang="fi-FI" sz="1800" b="0" i="0" u="none" strike="noStrike" baseline="0" dirty="0">
                <a:solidFill>
                  <a:srgbClr val="000000"/>
                </a:solidFill>
                <a:latin typeface="Grandview" panose="020B0502040204020203" pitchFamily="34" charset="0"/>
              </a:rPr>
              <a:t>Jokaisella oppilaalla on oppilastunnus, joka on muotoa </a:t>
            </a:r>
            <a:br>
              <a:rPr lang="fi-FI" sz="1800" b="0" i="0" u="none" strike="noStrike" baseline="0" dirty="0">
                <a:solidFill>
                  <a:srgbClr val="000000"/>
                </a:solidFill>
                <a:latin typeface="Grandview" panose="020B0502040204020203" pitchFamily="34" charset="0"/>
              </a:rPr>
            </a:br>
            <a:r>
              <a:rPr lang="fi-FI" sz="1800" b="1" i="0" u="none" strike="noStrike" baseline="0" dirty="0">
                <a:solidFill>
                  <a:srgbClr val="000000"/>
                </a:solidFill>
                <a:latin typeface="Grandview" panose="020B0502040204020203" pitchFamily="34" charset="0"/>
              </a:rPr>
              <a:t>etunimi.sukunimi@edu.jarvenpaa.fi</a:t>
            </a:r>
            <a:r>
              <a:rPr lang="fi-FI" sz="1800" b="0" i="0" u="none" strike="noStrike" baseline="0" dirty="0">
                <a:solidFill>
                  <a:srgbClr val="000000"/>
                </a:solidFill>
                <a:latin typeface="Grandview" panose="020B0502040204020203" pitchFamily="34" charset="0"/>
              </a:rPr>
              <a:t>.</a:t>
            </a:r>
          </a:p>
          <a:p>
            <a:r>
              <a:rPr lang="fi-FI" sz="1800" b="0" i="0" u="none" strike="noStrike" baseline="0" dirty="0">
                <a:solidFill>
                  <a:srgbClr val="000000"/>
                </a:solidFill>
                <a:latin typeface="Grandview" panose="020B0502040204020203" pitchFamily="34" charset="0"/>
              </a:rPr>
              <a:t>Oppilastunnus mahdollistaa </a:t>
            </a:r>
            <a:r>
              <a:rPr lang="fi-FI" sz="1800" b="1" i="0" u="none" strike="noStrike" baseline="0" dirty="0">
                <a:solidFill>
                  <a:srgbClr val="000000"/>
                </a:solidFill>
                <a:latin typeface="Grandview" panose="020B0502040204020203" pitchFamily="34" charset="0"/>
              </a:rPr>
              <a:t>kirjautumisen </a:t>
            </a:r>
            <a:r>
              <a:rPr lang="fi-FI" sz="1800" b="0" i="0" u="none" strike="noStrike" baseline="0" dirty="0">
                <a:solidFill>
                  <a:srgbClr val="000000"/>
                </a:solidFill>
                <a:latin typeface="Grandview" panose="020B0502040204020203" pitchFamily="34" charset="0"/>
              </a:rPr>
              <a:t>esimerkiksi seuraaviin laitteisiin ja ympäristöihin:</a:t>
            </a:r>
          </a:p>
          <a:p>
            <a:pPr lvl="1"/>
            <a:r>
              <a:rPr lang="fi-FI" b="0" i="0" u="none" strike="noStrike" baseline="0" dirty="0">
                <a:solidFill>
                  <a:srgbClr val="000000"/>
                </a:solidFill>
                <a:latin typeface="Grandview" panose="020B0502040204020203" pitchFamily="34" charset="0"/>
              </a:rPr>
              <a:t>Koulun tietolaitteet</a:t>
            </a:r>
          </a:p>
          <a:p>
            <a:pPr lvl="1"/>
            <a:r>
              <a:rPr lang="fi-FI" b="0" i="0" u="none" strike="noStrike" baseline="0" dirty="0">
                <a:solidFill>
                  <a:srgbClr val="000000"/>
                </a:solidFill>
                <a:latin typeface="Grandview" panose="020B0502040204020203" pitchFamily="34" charset="0"/>
              </a:rPr>
              <a:t>Wilma</a:t>
            </a:r>
          </a:p>
          <a:p>
            <a:pPr lvl="1"/>
            <a:r>
              <a:rPr lang="fi-FI" b="0" i="0" u="none" strike="noStrike" baseline="0" dirty="0">
                <a:solidFill>
                  <a:srgbClr val="000000"/>
                </a:solidFill>
                <a:latin typeface="Grandview" panose="020B0502040204020203" pitchFamily="34" charset="0"/>
              </a:rPr>
              <a:t>Oppimisympäristöt (esim. GWE, M365, peda.net)</a:t>
            </a:r>
          </a:p>
          <a:p>
            <a:pPr lvl="1"/>
            <a:r>
              <a:rPr lang="fi-FI" b="0" i="0" u="none" strike="noStrike" baseline="0" dirty="0">
                <a:solidFill>
                  <a:srgbClr val="000000"/>
                </a:solidFill>
                <a:latin typeface="Grandview" panose="020B0502040204020203" pitchFamily="34" charset="0"/>
              </a:rPr>
              <a:t>Koulun langaton verkko</a:t>
            </a:r>
          </a:p>
          <a:p>
            <a:pPr lvl="1"/>
            <a:r>
              <a:rPr lang="fi-FI" b="0" i="0" u="none" strike="noStrike" baseline="0" dirty="0">
                <a:solidFill>
                  <a:srgbClr val="000000"/>
                </a:solidFill>
                <a:latin typeface="Grandview" panose="020B0502040204020203" pitchFamily="34" charset="0"/>
              </a:rPr>
              <a:t>Ympäristöihin, jotka käyttävät </a:t>
            </a:r>
            <a:r>
              <a:rPr lang="fi-FI" b="0" i="0" u="none" strike="noStrike" baseline="0" dirty="0" err="1">
                <a:solidFill>
                  <a:srgbClr val="000000"/>
                </a:solidFill>
                <a:latin typeface="Grandview" panose="020B0502040204020203" pitchFamily="34" charset="0"/>
              </a:rPr>
              <a:t>MPASSid</a:t>
            </a:r>
            <a:r>
              <a:rPr lang="fi-FI" b="0" i="0" u="none" strike="noStrike" baseline="0" dirty="0">
                <a:solidFill>
                  <a:srgbClr val="000000"/>
                </a:solidFill>
                <a:latin typeface="Grandview" panose="020B0502040204020203" pitchFamily="34" charset="0"/>
              </a:rPr>
              <a:t>-tunnistautumista esim. Näppistaituri</a:t>
            </a:r>
            <a:br>
              <a:rPr lang="fi-FI" b="0" i="0" u="none" strike="noStrike" baseline="0" dirty="0">
                <a:solidFill>
                  <a:srgbClr val="000000"/>
                </a:solidFill>
                <a:latin typeface="Grandview" panose="020B0502040204020203" pitchFamily="34" charset="0"/>
              </a:rPr>
            </a:br>
            <a:endParaRPr lang="fi-FI" b="0" i="0" u="none" strike="noStrike" baseline="0" dirty="0">
              <a:solidFill>
                <a:srgbClr val="000000"/>
              </a:solidFill>
              <a:latin typeface="Grandview" panose="020B0502040204020203" pitchFamily="34" charset="0"/>
            </a:endParaRPr>
          </a:p>
          <a:p>
            <a:r>
              <a:rPr lang="fi-FI" sz="1800" i="0" u="none" strike="noStrike" baseline="0" dirty="0">
                <a:solidFill>
                  <a:srgbClr val="000000"/>
                </a:solidFill>
                <a:latin typeface="Grandview" panose="020B0502040204020203" pitchFamily="34" charset="0"/>
              </a:rPr>
              <a:t>On tärkeää muistaa uloskirjautuminen, kun lopetat työskentelyn.</a:t>
            </a:r>
            <a:br>
              <a:rPr lang="fi-FI" sz="1800" i="0" u="none" strike="noStrike" baseline="0" dirty="0">
                <a:solidFill>
                  <a:srgbClr val="000000"/>
                </a:solidFill>
                <a:latin typeface="Grandview" panose="020B0502040204020203" pitchFamily="34" charset="0"/>
              </a:rPr>
            </a:br>
            <a:endParaRPr lang="fi-FI" sz="1800" i="0" u="none" strike="noStrike" baseline="0" dirty="0">
              <a:solidFill>
                <a:srgbClr val="000000"/>
              </a:solidFill>
              <a:latin typeface="Grandview" panose="020B0502040204020203" pitchFamily="34" charset="0"/>
            </a:endParaRPr>
          </a:p>
          <a:p>
            <a:r>
              <a:rPr lang="fi-FI" dirty="0"/>
              <a:t>Salasana voidaan vaihtaa painamalla Ctrl + Alt+ </a:t>
            </a:r>
            <a:r>
              <a:rPr lang="fi-FI" dirty="0" err="1"/>
              <a:t>Delete</a:t>
            </a:r>
            <a:r>
              <a:rPr lang="fi-FI" dirty="0"/>
              <a:t> ja valitsemalla aukeavasta valikosta </a:t>
            </a:r>
            <a:r>
              <a:rPr lang="fi-FI" b="1" dirty="0"/>
              <a:t>vaihda salasana</a:t>
            </a:r>
          </a:p>
        </p:txBody>
      </p:sp>
    </p:spTree>
    <p:extLst>
      <p:ext uri="{BB962C8B-B14F-4D97-AF65-F5344CB8AC3E}">
        <p14:creationId xmlns:p14="http://schemas.microsoft.com/office/powerpoint/2010/main" val="195869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E4D445-1767-31FD-8CA7-8924435FEDA1}"/>
              </a:ext>
            </a:extLst>
          </p:cNvPr>
          <p:cNvSpPr>
            <a:spLocks noGrp="1"/>
          </p:cNvSpPr>
          <p:nvPr>
            <p:ph type="title"/>
          </p:nvPr>
        </p:nvSpPr>
        <p:spPr/>
        <p:txBody>
          <a:bodyPr/>
          <a:lstStyle/>
          <a:p>
            <a:r>
              <a:rPr lang="fi-FI" dirty="0"/>
              <a:t>Millainen on hyvä ja vahva salasana? </a:t>
            </a:r>
          </a:p>
        </p:txBody>
      </p:sp>
      <p:sp>
        <p:nvSpPr>
          <p:cNvPr id="3" name="Sisällön paikkamerkki 2">
            <a:extLst>
              <a:ext uri="{FF2B5EF4-FFF2-40B4-BE49-F238E27FC236}">
                <a16:creationId xmlns:a16="http://schemas.microsoft.com/office/drawing/2014/main" id="{6B179757-C2D6-8F3F-2DEA-12552ACCA4F2}"/>
              </a:ext>
            </a:extLst>
          </p:cNvPr>
          <p:cNvSpPr>
            <a:spLocks noGrp="1"/>
          </p:cNvSpPr>
          <p:nvPr>
            <p:ph idx="1"/>
          </p:nvPr>
        </p:nvSpPr>
        <p:spPr>
          <a:xfrm>
            <a:off x="1261872" y="2130641"/>
            <a:ext cx="8595360" cy="4049496"/>
          </a:xfrm>
        </p:spPr>
        <p:txBody>
          <a:bodyPr>
            <a:normAutofit/>
          </a:bodyPr>
          <a:lstStyle/>
          <a:p>
            <a:r>
              <a:rPr lang="fi-FI" sz="1800" b="0" i="0" u="none" strike="noStrike" baseline="0" dirty="0">
                <a:solidFill>
                  <a:srgbClr val="000000"/>
                </a:solidFill>
                <a:latin typeface="Grandview" panose="020B0502040204020203" pitchFamily="34" charset="0"/>
              </a:rPr>
              <a:t>1. Pidempi salasana on turvallisempi.</a:t>
            </a:r>
          </a:p>
          <a:p>
            <a:r>
              <a:rPr lang="fi-FI" sz="1800" b="0" i="0" u="none" strike="noStrike" baseline="0" dirty="0">
                <a:solidFill>
                  <a:srgbClr val="000000"/>
                </a:solidFill>
                <a:latin typeface="Grandview" panose="020B0502040204020203" pitchFamily="34" charset="0"/>
              </a:rPr>
              <a:t>2. Hyvä salasana on helppo muistaa, mutta vaikea arvata.</a:t>
            </a:r>
          </a:p>
          <a:p>
            <a:r>
              <a:rPr lang="fi-FI" sz="1800" b="0" i="0" u="none" strike="noStrike" baseline="0" dirty="0">
                <a:solidFill>
                  <a:srgbClr val="000000"/>
                </a:solidFill>
                <a:latin typeface="Grandview" panose="020B0502040204020203" pitchFamily="34" charset="0"/>
              </a:rPr>
              <a:t>3. Käytä salasanassasi isoja kirjaimia, numeroita ja erikoismerkkejä.</a:t>
            </a:r>
          </a:p>
          <a:p>
            <a:r>
              <a:rPr lang="fi-FI" sz="1800" b="0" i="0" u="none" strike="noStrike" baseline="0" dirty="0">
                <a:solidFill>
                  <a:srgbClr val="000000"/>
                </a:solidFill>
                <a:latin typeface="Grandview" panose="020B0502040204020203" pitchFamily="34" charset="0"/>
              </a:rPr>
              <a:t>4. Älä koskaan kerro kenellekään salasanojasi!</a:t>
            </a:r>
          </a:p>
          <a:p>
            <a:r>
              <a:rPr lang="fi-FI" sz="1800" b="0" i="0" u="none" strike="noStrike" baseline="0" dirty="0">
                <a:solidFill>
                  <a:srgbClr val="000000"/>
                </a:solidFill>
                <a:latin typeface="Grandview" panose="020B0502040204020203" pitchFamily="34" charset="0"/>
              </a:rPr>
              <a:t>5. Älä laita salasanaksi omaa syntymäaikaasi tai henkilötunnustasi.</a:t>
            </a:r>
          </a:p>
          <a:p>
            <a:r>
              <a:rPr lang="fi-FI" sz="1800" b="0" i="0" u="none" strike="noStrike" baseline="0" dirty="0">
                <a:solidFill>
                  <a:srgbClr val="000000"/>
                </a:solidFill>
                <a:latin typeface="Grandview" panose="020B0502040204020203" pitchFamily="34" charset="0"/>
              </a:rPr>
              <a:t>6. Panosta sähköpostin salasanaan, koska monesti sen avulla palautetaan muiden palveluiden salasanoja.</a:t>
            </a:r>
            <a:endParaRPr lang="fi-FI" dirty="0"/>
          </a:p>
        </p:txBody>
      </p:sp>
      <p:sp>
        <p:nvSpPr>
          <p:cNvPr id="6" name="Tekstiruutu 5">
            <a:extLst>
              <a:ext uri="{FF2B5EF4-FFF2-40B4-BE49-F238E27FC236}">
                <a16:creationId xmlns:a16="http://schemas.microsoft.com/office/drawing/2014/main" id="{53EF69F0-42BC-A365-91E2-2C10951793F0}"/>
              </a:ext>
            </a:extLst>
          </p:cNvPr>
          <p:cNvSpPr txBox="1"/>
          <p:nvPr/>
        </p:nvSpPr>
        <p:spPr>
          <a:xfrm>
            <a:off x="1344637" y="5256807"/>
            <a:ext cx="6096000" cy="923330"/>
          </a:xfrm>
          <a:prstGeom prst="rect">
            <a:avLst/>
          </a:prstGeom>
          <a:noFill/>
        </p:spPr>
        <p:txBody>
          <a:bodyPr wrap="square">
            <a:spAutoFit/>
          </a:bodyPr>
          <a:lstStyle/>
          <a:p>
            <a:r>
              <a:rPr lang="fi-FI" sz="1800" b="0" i="0" u="none" strike="noStrike" baseline="0" dirty="0">
                <a:solidFill>
                  <a:srgbClr val="000000"/>
                </a:solidFill>
                <a:latin typeface="Grandview" panose="020B0502040204020203" pitchFamily="34" charset="0"/>
              </a:rPr>
              <a:t>Voit testata erilaisten salasanojen vahvuutta </a:t>
            </a:r>
            <a:r>
              <a:rPr lang="fi-FI" sz="1800" b="0" i="0" u="none" strike="noStrike" baseline="0" dirty="0">
                <a:solidFill>
                  <a:srgbClr val="000000"/>
                </a:solidFill>
                <a:latin typeface="Grandview" panose="020B0502040204020203" pitchFamily="34" charset="0"/>
                <a:hlinkClick r:id="rId2"/>
              </a:rPr>
              <a:t>Salasanakoneen</a:t>
            </a:r>
            <a:r>
              <a:rPr lang="fi-FI" sz="1800" b="0" i="0" u="none" strike="noStrike" baseline="0" dirty="0">
                <a:solidFill>
                  <a:srgbClr val="000000"/>
                </a:solidFill>
                <a:latin typeface="Grandview" panose="020B0502040204020203" pitchFamily="34" charset="0"/>
              </a:rPr>
              <a:t> avulla. Haku: </a:t>
            </a:r>
            <a:r>
              <a:rPr lang="fi-FI" sz="1800" b="1" i="0" u="none" strike="noStrike" baseline="0" dirty="0">
                <a:solidFill>
                  <a:srgbClr val="000000"/>
                </a:solidFill>
                <a:latin typeface="Grandview" panose="020B0502040204020203" pitchFamily="34" charset="0"/>
              </a:rPr>
              <a:t>Yle.fi salasanakone</a:t>
            </a:r>
            <a:br>
              <a:rPr lang="fi-FI" sz="1800" b="0" i="0" u="none" strike="noStrike" baseline="0" dirty="0">
                <a:solidFill>
                  <a:srgbClr val="000000"/>
                </a:solidFill>
                <a:latin typeface="Grandview" panose="020B0502040204020203" pitchFamily="34" charset="0"/>
              </a:rPr>
            </a:br>
            <a:r>
              <a:rPr lang="fi-FI" sz="1800" i="0" u="none" strike="noStrike" baseline="0" dirty="0">
                <a:solidFill>
                  <a:srgbClr val="000000"/>
                </a:solidFill>
                <a:latin typeface="Grandview" panose="020B0502040204020203" pitchFamily="34" charset="0"/>
              </a:rPr>
              <a:t>HUOM! Älä laita tänne </a:t>
            </a:r>
            <a:r>
              <a:rPr lang="fi-FI" sz="1800" i="0" u="none" strike="noStrike" baseline="0" dirty="0" err="1">
                <a:solidFill>
                  <a:srgbClr val="000000"/>
                </a:solidFill>
                <a:latin typeface="Grandview" panose="020B0502040204020203" pitchFamily="34" charset="0"/>
              </a:rPr>
              <a:t>oikeitasalasanojasi</a:t>
            </a:r>
            <a:r>
              <a:rPr lang="fi-FI" sz="1800" i="0" u="none" strike="noStrike" baseline="0" dirty="0">
                <a:solidFill>
                  <a:srgbClr val="000000"/>
                </a:solidFill>
                <a:latin typeface="Grandview" panose="020B0502040204020203" pitchFamily="34" charset="0"/>
              </a:rPr>
              <a:t>.</a:t>
            </a:r>
          </a:p>
        </p:txBody>
      </p:sp>
    </p:spTree>
    <p:extLst>
      <p:ext uri="{BB962C8B-B14F-4D97-AF65-F5344CB8AC3E}">
        <p14:creationId xmlns:p14="http://schemas.microsoft.com/office/powerpoint/2010/main" val="744130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31456F-599A-CC8B-D927-BF0943357AFC}"/>
              </a:ext>
            </a:extLst>
          </p:cNvPr>
          <p:cNvSpPr>
            <a:spLocks noGrp="1"/>
          </p:cNvSpPr>
          <p:nvPr>
            <p:ph type="title"/>
          </p:nvPr>
        </p:nvSpPr>
        <p:spPr>
          <a:xfrm>
            <a:off x="1012053" y="898420"/>
            <a:ext cx="9942459" cy="1325562"/>
          </a:xfrm>
        </p:spPr>
        <p:txBody>
          <a:bodyPr/>
          <a:lstStyle/>
          <a:p>
            <a:r>
              <a:rPr lang="fi-FI" dirty="0"/>
              <a:t>Tehtävä 1.</a:t>
            </a:r>
            <a:br>
              <a:rPr lang="fi-FI" dirty="0"/>
            </a:br>
            <a:r>
              <a:rPr lang="fi-FI" dirty="0"/>
              <a:t>Kirjaudu koulun tietokoneelle</a:t>
            </a:r>
          </a:p>
        </p:txBody>
      </p:sp>
      <p:sp>
        <p:nvSpPr>
          <p:cNvPr id="3" name="Sisällön paikkamerkki 2">
            <a:extLst>
              <a:ext uri="{FF2B5EF4-FFF2-40B4-BE49-F238E27FC236}">
                <a16:creationId xmlns:a16="http://schemas.microsoft.com/office/drawing/2014/main" id="{347D5A4F-66FA-5C71-0034-65EE505833D9}"/>
              </a:ext>
            </a:extLst>
          </p:cNvPr>
          <p:cNvSpPr>
            <a:spLocks noGrp="1"/>
          </p:cNvSpPr>
          <p:nvPr>
            <p:ph idx="1"/>
          </p:nvPr>
        </p:nvSpPr>
        <p:spPr>
          <a:xfrm>
            <a:off x="1012053" y="2698812"/>
            <a:ext cx="9286043" cy="3481325"/>
          </a:xfrm>
        </p:spPr>
        <p:txBody>
          <a:bodyPr/>
          <a:lstStyle/>
          <a:p>
            <a:pPr marL="0" indent="0">
              <a:buNone/>
            </a:pPr>
            <a:r>
              <a:rPr lang="fi-FI" b="1" dirty="0"/>
              <a:t>Muistan vanhan salasanan!</a:t>
            </a:r>
          </a:p>
          <a:p>
            <a:pPr marL="0" indent="0">
              <a:buNone/>
            </a:pPr>
            <a:r>
              <a:rPr lang="fi-FI" dirty="0"/>
              <a:t>Ole hyvä ja kirjaudu tietokoneelle. Käytä koulun tiliäsi </a:t>
            </a:r>
            <a:r>
              <a:rPr lang="fi-FI" dirty="0">
                <a:hlinkClick r:id="rId2"/>
              </a:rPr>
              <a:t>etunimi.sukunimi@edu.jarvenpaa.fi</a:t>
            </a:r>
            <a:r>
              <a:rPr lang="fi-FI" dirty="0"/>
              <a:t> ja salasanaasi.</a:t>
            </a:r>
            <a:br>
              <a:rPr lang="fi-FI" dirty="0"/>
            </a:br>
            <a:br>
              <a:rPr lang="fi-FI" dirty="0"/>
            </a:br>
            <a:r>
              <a:rPr lang="fi-FI" dirty="0"/>
              <a:t>Vaihda salasana, mikäli se on vanhentunut ja järjestelmää sitä pyytää vaihtamaan.</a:t>
            </a:r>
          </a:p>
          <a:p>
            <a:pPr marL="0" indent="0">
              <a:buNone/>
            </a:pPr>
            <a:br>
              <a:rPr lang="fi-FI" b="1" dirty="0"/>
            </a:br>
            <a:r>
              <a:rPr lang="fi-FI" b="1" dirty="0"/>
              <a:t>Vanha salasanani ei ole tiedossani</a:t>
            </a:r>
          </a:p>
          <a:p>
            <a:pPr marL="0" indent="0">
              <a:buNone/>
            </a:pPr>
            <a:r>
              <a:rPr lang="fi-FI" dirty="0"/>
              <a:t>Oma opettajasi voi vaihtaa salasanasi tai voi antaa sinun kirjoittaa uusi salasana suoraan järjestelmään.</a:t>
            </a:r>
            <a:br>
              <a:rPr lang="fi-FI" dirty="0"/>
            </a:br>
            <a:r>
              <a:rPr lang="fi-FI" dirty="0"/>
              <a:t>Paina uusi salasanasi huolellisesti mieleesi. Tarvitset sitä!</a:t>
            </a:r>
          </a:p>
        </p:txBody>
      </p:sp>
    </p:spTree>
    <p:extLst>
      <p:ext uri="{BB962C8B-B14F-4D97-AF65-F5344CB8AC3E}">
        <p14:creationId xmlns:p14="http://schemas.microsoft.com/office/powerpoint/2010/main" val="111212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8EA9DF-552F-633F-9A5B-17C63E7F2FC6}"/>
              </a:ext>
            </a:extLst>
          </p:cNvPr>
          <p:cNvSpPr>
            <a:spLocks noGrp="1"/>
          </p:cNvSpPr>
          <p:nvPr>
            <p:ph type="ctrTitle"/>
          </p:nvPr>
        </p:nvSpPr>
        <p:spPr/>
        <p:txBody>
          <a:bodyPr/>
          <a:lstStyle/>
          <a:p>
            <a:r>
              <a:rPr lang="fi-FI" dirty="0"/>
              <a:t>2. DIGITAALISET OPPIMIS-YMPÄRISTÖT</a:t>
            </a:r>
          </a:p>
        </p:txBody>
      </p:sp>
      <p:sp>
        <p:nvSpPr>
          <p:cNvPr id="4" name="Alaotsikko 3">
            <a:extLst>
              <a:ext uri="{FF2B5EF4-FFF2-40B4-BE49-F238E27FC236}">
                <a16:creationId xmlns:a16="http://schemas.microsoft.com/office/drawing/2014/main" id="{393CDFBB-F4D2-AEB8-3E6B-5C39A6447085}"/>
              </a:ext>
            </a:extLst>
          </p:cNvPr>
          <p:cNvSpPr>
            <a:spLocks noGrp="1"/>
          </p:cNvSpPr>
          <p:nvPr>
            <p:ph type="subTitle" idx="1"/>
          </p:nvPr>
        </p:nvSpPr>
        <p:spPr/>
        <p:txBody>
          <a:bodyPr/>
          <a:lstStyle/>
          <a:p>
            <a:endParaRPr lang="fi-FI"/>
          </a:p>
        </p:txBody>
      </p:sp>
    </p:spTree>
    <p:extLst>
      <p:ext uri="{BB962C8B-B14F-4D97-AF65-F5344CB8AC3E}">
        <p14:creationId xmlns:p14="http://schemas.microsoft.com/office/powerpoint/2010/main" val="3654952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4B5159-C2C4-167D-7C88-6EADB0B9259A}"/>
              </a:ext>
            </a:extLst>
          </p:cNvPr>
          <p:cNvSpPr>
            <a:spLocks noGrp="1"/>
          </p:cNvSpPr>
          <p:nvPr>
            <p:ph type="title"/>
          </p:nvPr>
        </p:nvSpPr>
        <p:spPr/>
        <p:txBody>
          <a:bodyPr/>
          <a:lstStyle/>
          <a:p>
            <a:r>
              <a:rPr lang="fi-FI" dirty="0"/>
              <a:t>Digitaalinen oppimisympäristö</a:t>
            </a:r>
          </a:p>
        </p:txBody>
      </p:sp>
      <p:graphicFrame>
        <p:nvGraphicFramePr>
          <p:cNvPr id="6" name="Taulukko 6">
            <a:extLst>
              <a:ext uri="{FF2B5EF4-FFF2-40B4-BE49-F238E27FC236}">
                <a16:creationId xmlns:a16="http://schemas.microsoft.com/office/drawing/2014/main" id="{80B36975-3F55-C3B0-2DF7-98735FF8F71D}"/>
              </a:ext>
            </a:extLst>
          </p:cNvPr>
          <p:cNvGraphicFramePr>
            <a:graphicFrameLocks noGrp="1"/>
          </p:cNvGraphicFramePr>
          <p:nvPr>
            <p:ph idx="1"/>
            <p:extLst>
              <p:ext uri="{D42A27DB-BD31-4B8C-83A1-F6EECF244321}">
                <p14:modId xmlns:p14="http://schemas.microsoft.com/office/powerpoint/2010/main" val="3188892099"/>
              </p:ext>
            </p:extLst>
          </p:nvPr>
        </p:nvGraphicFramePr>
        <p:xfrm>
          <a:off x="1261872" y="1988597"/>
          <a:ext cx="8290312" cy="3559945"/>
        </p:xfrm>
        <a:graphic>
          <a:graphicData uri="http://schemas.openxmlformats.org/drawingml/2006/table">
            <a:tbl>
              <a:tblPr firstRow="1" bandRow="1">
                <a:tableStyleId>{5C22544A-7EE6-4342-B048-85BDC9FD1C3A}</a:tableStyleId>
              </a:tblPr>
              <a:tblGrid>
                <a:gridCol w="4145156">
                  <a:extLst>
                    <a:ext uri="{9D8B030D-6E8A-4147-A177-3AD203B41FA5}">
                      <a16:colId xmlns:a16="http://schemas.microsoft.com/office/drawing/2014/main" val="862147658"/>
                    </a:ext>
                  </a:extLst>
                </a:gridCol>
                <a:gridCol w="4145156">
                  <a:extLst>
                    <a:ext uri="{9D8B030D-6E8A-4147-A177-3AD203B41FA5}">
                      <a16:colId xmlns:a16="http://schemas.microsoft.com/office/drawing/2014/main" val="1323834703"/>
                    </a:ext>
                  </a:extLst>
                </a:gridCol>
              </a:tblGrid>
              <a:tr h="441001">
                <a:tc>
                  <a:txBody>
                    <a:bodyPr/>
                    <a:lstStyle/>
                    <a:p>
                      <a:r>
                        <a:rPr lang="fi-FI" dirty="0"/>
                        <a:t>Palvelu</a:t>
                      </a:r>
                    </a:p>
                  </a:txBody>
                  <a:tcPr marL="74736" marR="74736"/>
                </a:tc>
                <a:tc>
                  <a:txBody>
                    <a:bodyPr/>
                    <a:lstStyle/>
                    <a:p>
                      <a:r>
                        <a:rPr lang="fi-FI" dirty="0"/>
                        <a:t>Sovellus</a:t>
                      </a:r>
                    </a:p>
                  </a:txBody>
                  <a:tcPr marL="74736" marR="74736"/>
                </a:tc>
                <a:extLst>
                  <a:ext uri="{0D108BD9-81ED-4DB2-BD59-A6C34878D82A}">
                    <a16:rowId xmlns:a16="http://schemas.microsoft.com/office/drawing/2014/main" val="2471264698"/>
                  </a:ext>
                </a:extLst>
              </a:tr>
              <a:tr h="624319">
                <a:tc>
                  <a:txBody>
                    <a:bodyPr/>
                    <a:lstStyle/>
                    <a:p>
                      <a:r>
                        <a:rPr lang="fi-FI" dirty="0"/>
                        <a:t>Kirjautumis- ja linkkipalvelu</a:t>
                      </a:r>
                    </a:p>
                  </a:txBody>
                  <a:tcPr marL="74736" marR="74736"/>
                </a:tc>
                <a:tc>
                  <a:txBody>
                    <a:bodyPr/>
                    <a:lstStyle/>
                    <a:p>
                      <a:r>
                        <a:rPr lang="fi-FI" dirty="0" err="1"/>
                        <a:t>Desku</a:t>
                      </a:r>
                      <a:endParaRPr lang="fi-FI" dirty="0"/>
                    </a:p>
                  </a:txBody>
                  <a:tcPr marL="74736" marR="74736"/>
                </a:tc>
                <a:extLst>
                  <a:ext uri="{0D108BD9-81ED-4DB2-BD59-A6C34878D82A}">
                    <a16:rowId xmlns:a16="http://schemas.microsoft.com/office/drawing/2014/main" val="323432713"/>
                  </a:ext>
                </a:extLst>
              </a:tr>
              <a:tr h="754602">
                <a:tc>
                  <a:txBody>
                    <a:bodyPr/>
                    <a:lstStyle/>
                    <a:p>
                      <a:r>
                        <a:rPr lang="fi-FI" dirty="0"/>
                        <a:t>Oppimisympäristö</a:t>
                      </a:r>
                    </a:p>
                  </a:txBody>
                  <a:tcPr marL="74736" marR="74736"/>
                </a:tc>
                <a:tc>
                  <a:txBody>
                    <a:bodyPr/>
                    <a:lstStyle/>
                    <a:p>
                      <a:r>
                        <a:rPr lang="fi-FI" dirty="0"/>
                        <a:t>Microsoft </a:t>
                      </a:r>
                      <a:r>
                        <a:rPr lang="fi-FI" dirty="0" err="1"/>
                        <a:t>Teams</a:t>
                      </a:r>
                      <a:endParaRPr lang="fi-FI" dirty="0"/>
                    </a:p>
                  </a:txBody>
                  <a:tcPr marL="74736" marR="74736"/>
                </a:tc>
                <a:extLst>
                  <a:ext uri="{0D108BD9-81ED-4DB2-BD59-A6C34878D82A}">
                    <a16:rowId xmlns:a16="http://schemas.microsoft.com/office/drawing/2014/main" val="3338871882"/>
                  </a:ext>
                </a:extLst>
              </a:tr>
              <a:tr h="652623">
                <a:tc>
                  <a:txBody>
                    <a:bodyPr/>
                    <a:lstStyle/>
                    <a:p>
                      <a:r>
                        <a:rPr lang="fi-FI" dirty="0"/>
                        <a:t>Pilvitallennustila</a:t>
                      </a:r>
                    </a:p>
                  </a:txBody>
                  <a:tcPr marL="74736" marR="74736"/>
                </a:tc>
                <a:tc>
                  <a:txBody>
                    <a:bodyPr/>
                    <a:lstStyle/>
                    <a:p>
                      <a:r>
                        <a:rPr lang="fi-FI" dirty="0"/>
                        <a:t>Microsoft OneDrive</a:t>
                      </a:r>
                    </a:p>
                  </a:txBody>
                  <a:tcPr marL="74736" marR="74736"/>
                </a:tc>
                <a:extLst>
                  <a:ext uri="{0D108BD9-81ED-4DB2-BD59-A6C34878D82A}">
                    <a16:rowId xmlns:a16="http://schemas.microsoft.com/office/drawing/2014/main" val="1604015676"/>
                  </a:ext>
                </a:extLst>
              </a:tr>
              <a:tr h="1087400">
                <a:tc>
                  <a:txBody>
                    <a:bodyPr/>
                    <a:lstStyle/>
                    <a:p>
                      <a:r>
                        <a:rPr lang="fi-FI" dirty="0"/>
                        <a:t>Keskeisimmät toimisto-ohjelmat</a:t>
                      </a:r>
                    </a:p>
                  </a:txBody>
                  <a:tcPr marL="74736" marR="74736"/>
                </a:tc>
                <a:tc>
                  <a:txBody>
                    <a:bodyPr/>
                    <a:lstStyle/>
                    <a:p>
                      <a:r>
                        <a:rPr lang="fi-FI" dirty="0"/>
                        <a:t>Word</a:t>
                      </a:r>
                    </a:p>
                    <a:p>
                      <a:r>
                        <a:rPr lang="fi-FI" dirty="0"/>
                        <a:t>PowerPoint</a:t>
                      </a:r>
                    </a:p>
                    <a:p>
                      <a:r>
                        <a:rPr lang="fi-FI" dirty="0"/>
                        <a:t>Excel</a:t>
                      </a:r>
                    </a:p>
                  </a:txBody>
                  <a:tcPr marL="74736" marR="74736"/>
                </a:tc>
                <a:extLst>
                  <a:ext uri="{0D108BD9-81ED-4DB2-BD59-A6C34878D82A}">
                    <a16:rowId xmlns:a16="http://schemas.microsoft.com/office/drawing/2014/main" val="4123834269"/>
                  </a:ext>
                </a:extLst>
              </a:tr>
            </a:tbl>
          </a:graphicData>
        </a:graphic>
      </p:graphicFrame>
    </p:spTree>
    <p:extLst>
      <p:ext uri="{BB962C8B-B14F-4D97-AF65-F5344CB8AC3E}">
        <p14:creationId xmlns:p14="http://schemas.microsoft.com/office/powerpoint/2010/main" val="2384175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E4A10C-17F8-77B5-306B-118B5BDF520C}"/>
              </a:ext>
            </a:extLst>
          </p:cNvPr>
          <p:cNvSpPr>
            <a:spLocks noGrp="1"/>
          </p:cNvSpPr>
          <p:nvPr>
            <p:ph type="title"/>
          </p:nvPr>
        </p:nvSpPr>
        <p:spPr>
          <a:xfrm>
            <a:off x="530793" y="2727958"/>
            <a:ext cx="9692640" cy="822962"/>
          </a:xfrm>
        </p:spPr>
        <p:txBody>
          <a:bodyPr>
            <a:normAutofit/>
          </a:bodyPr>
          <a:lstStyle/>
          <a:p>
            <a:r>
              <a:rPr lang="fi-FI" sz="4000" dirty="0" err="1"/>
              <a:t>Desku</a:t>
            </a:r>
            <a:r>
              <a:rPr lang="fi-FI" sz="4000" dirty="0"/>
              <a:t> – kirjautuminen &amp; linkit</a:t>
            </a:r>
          </a:p>
        </p:txBody>
      </p:sp>
      <p:sp>
        <p:nvSpPr>
          <p:cNvPr id="3" name="Sisällön paikkamerkki 2">
            <a:extLst>
              <a:ext uri="{FF2B5EF4-FFF2-40B4-BE49-F238E27FC236}">
                <a16:creationId xmlns:a16="http://schemas.microsoft.com/office/drawing/2014/main" id="{017B5386-1C8E-6AC1-67E1-5AC5330F96C5}"/>
              </a:ext>
            </a:extLst>
          </p:cNvPr>
          <p:cNvSpPr>
            <a:spLocks noGrp="1"/>
          </p:cNvSpPr>
          <p:nvPr>
            <p:ph idx="1"/>
          </p:nvPr>
        </p:nvSpPr>
        <p:spPr>
          <a:xfrm>
            <a:off x="631952" y="3677921"/>
            <a:ext cx="8595360" cy="4093885"/>
          </a:xfrm>
        </p:spPr>
        <p:txBody>
          <a:bodyPr/>
          <a:lstStyle/>
          <a:p>
            <a:pPr marL="0" indent="0">
              <a:buNone/>
            </a:pPr>
            <a:br>
              <a:rPr lang="fi-FI" dirty="0"/>
            </a:br>
            <a:r>
              <a:rPr lang="fi-FI" dirty="0" err="1"/>
              <a:t>Desku</a:t>
            </a:r>
            <a:r>
              <a:rPr lang="fi-FI" dirty="0"/>
              <a:t> on palvelu, joka hoitaa puolestamme kaksi tärkeää tehtävää. </a:t>
            </a:r>
          </a:p>
          <a:p>
            <a:pPr marL="342900" indent="-342900">
              <a:buFont typeface="+mj-lt"/>
              <a:buAutoNum type="arabicPeriod"/>
            </a:pPr>
            <a:r>
              <a:rPr lang="fi-FI" dirty="0"/>
              <a:t>Sen avulla tehdään automaattinen kirjautuminen useisiin palveluihin. Parhaimmillaan pelkkä laitteelle kirjautuminen riittää.</a:t>
            </a:r>
          </a:p>
          <a:p>
            <a:pPr marL="342900" indent="-342900">
              <a:buFont typeface="+mj-lt"/>
              <a:buAutoNum type="arabicPeriod"/>
            </a:pPr>
            <a:r>
              <a:rPr lang="fi-FI" dirty="0"/>
              <a:t>Se on näppärä linkkialusta. Sen linkeillä päästään tärkeimpiin netissä käytettäviin sovelluksiin.</a:t>
            </a:r>
          </a:p>
          <a:p>
            <a:pPr marL="0" indent="0">
              <a:buNone/>
            </a:pPr>
            <a:r>
              <a:rPr lang="fi-FI" dirty="0"/>
              <a:t>Nettiosoite</a:t>
            </a:r>
            <a:br>
              <a:rPr lang="fi-FI" dirty="0"/>
            </a:br>
            <a:r>
              <a:rPr lang="fi-FI" dirty="0">
                <a:solidFill>
                  <a:srgbClr val="000000"/>
                </a:solidFill>
                <a:latin typeface="Grandview" panose="020B0502040204020203" pitchFamily="34" charset="0"/>
                <a:hlinkClick r:id="rId2"/>
              </a:rPr>
              <a:t>jarvenpaa.desku.fi </a:t>
            </a:r>
            <a:endParaRPr lang="fi-FI" dirty="0">
              <a:solidFill>
                <a:srgbClr val="000000"/>
              </a:solidFill>
              <a:latin typeface="Grandview" panose="020B0502040204020203" pitchFamily="34" charset="0"/>
            </a:endParaRPr>
          </a:p>
          <a:p>
            <a:pPr marL="0" indent="0">
              <a:buNone/>
            </a:pPr>
            <a:endParaRPr lang="fi-FI" dirty="0"/>
          </a:p>
          <a:p>
            <a:endParaRPr lang="fi-FI" dirty="0"/>
          </a:p>
        </p:txBody>
      </p:sp>
      <p:pic>
        <p:nvPicPr>
          <p:cNvPr id="7" name="Kuva 6" descr="Kuva deskun työpöydästä">
            <a:extLst>
              <a:ext uri="{FF2B5EF4-FFF2-40B4-BE49-F238E27FC236}">
                <a16:creationId xmlns:a16="http://schemas.microsoft.com/office/drawing/2014/main" id="{68C8986F-20D6-9AB1-BEC2-42FB0DEB4FE1}"/>
              </a:ext>
            </a:extLst>
          </p:cNvPr>
          <p:cNvPicPr>
            <a:picLocks noChangeAspect="1"/>
          </p:cNvPicPr>
          <p:nvPr/>
        </p:nvPicPr>
        <p:blipFill>
          <a:blip r:embed="rId3"/>
          <a:stretch>
            <a:fillRect/>
          </a:stretch>
        </p:blipFill>
        <p:spPr>
          <a:xfrm>
            <a:off x="530793" y="365760"/>
            <a:ext cx="6835208" cy="1991360"/>
          </a:xfrm>
          <a:prstGeom prst="rect">
            <a:avLst/>
          </a:prstGeom>
        </p:spPr>
      </p:pic>
    </p:spTree>
    <p:extLst>
      <p:ext uri="{BB962C8B-B14F-4D97-AF65-F5344CB8AC3E}">
        <p14:creationId xmlns:p14="http://schemas.microsoft.com/office/powerpoint/2010/main" val="444366335"/>
      </p:ext>
    </p:extLst>
  </p:cSld>
  <p:clrMapOvr>
    <a:masterClrMapping/>
  </p:clrMapOvr>
</p:sld>
</file>

<file path=ppt/theme/theme1.xml><?xml version="1.0" encoding="utf-8"?>
<a:theme xmlns:a="http://schemas.openxmlformats.org/drawingml/2006/main" name="Näkymä">
  <a:themeElements>
    <a:clrScheme name="Näkymä">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Näkymä">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Näkymä">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E58F3034B63E4787C6F76AFDB1AE17" ma:contentTypeVersion="7" ma:contentTypeDescription="Luo uusi asiakirja." ma:contentTypeScope="" ma:versionID="adedc320a832344841af2d5a6d805aee">
  <xsd:schema xmlns:xsd="http://www.w3.org/2001/XMLSchema" xmlns:xs="http://www.w3.org/2001/XMLSchema" xmlns:p="http://schemas.microsoft.com/office/2006/metadata/properties" xmlns:ns2="73815b3b-fde8-4b38-be01-43a36509cce2" xmlns:ns3="d65eacbe-eebe-4c4f-8b74-418fa97e7a95" xmlns:ns4="ad48faa3-e290-4ed4-8208-44225d62296c" targetNamespace="http://schemas.microsoft.com/office/2006/metadata/properties" ma:root="true" ma:fieldsID="6be1990f124be84a91576c9e31939917" ns2:_="" ns3:_="" ns4:_="">
    <xsd:import namespace="73815b3b-fde8-4b38-be01-43a36509cce2"/>
    <xsd:import namespace="d65eacbe-eebe-4c4f-8b74-418fa97e7a95"/>
    <xsd:import namespace="ad48faa3-e290-4ed4-8208-44225d62296c"/>
    <xsd:element name="properties">
      <xsd:complexType>
        <xsd:sequence>
          <xsd:element name="documentManagement">
            <xsd:complexType>
              <xsd:all>
                <xsd:element ref="ns2:lcf76f155ced4ddcb4097134ff3c332f" minOccurs="0"/>
                <xsd:element ref="ns3:TaxCatchAll" minOccurs="0"/>
                <xsd:element ref="ns4:MediaServiceMetadata" minOccurs="0"/>
                <xsd:element ref="ns4:MediaServiceFastMetadata" minOccurs="0"/>
                <xsd:element ref="ns4:MediaServiceOCR" minOccurs="0"/>
                <xsd:element ref="ns4:MediaServiceGenerationTime" minOccurs="0"/>
                <xsd:element ref="ns4: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815b3b-fde8-4b38-be01-43a36509cce2" elementFormDefault="qualified">
    <xsd:import namespace="http://schemas.microsoft.com/office/2006/documentManagement/types"/>
    <xsd:import namespace="http://schemas.microsoft.com/office/infopath/2007/PartnerControls"/>
    <xsd:element name="lcf76f155ced4ddcb4097134ff3c332f" ma:index="8" nillable="true" ma:taxonomy="true" ma:internalName="lcf76f155ced4ddcb4097134ff3c332f" ma:taxonomyFieldName="MediaServiceImageTags" ma:displayName="Kuvien tunnisteet" ma:readOnly="false" ma:fieldId="{5cf76f15-5ced-4ddc-b409-7134ff3c332f}" ma:taxonomyMulti="true" ma:sspId="45f4ce74-5a45-48f8-8a07-e64604a6720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65eacbe-eebe-4c4f-8b74-418fa97e7a95"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38906eaa-cea6-4dc7-b79e-01db42984a11}" ma:internalName="TaxCatchAll" ma:showField="CatchAllData" ma:web="d65eacbe-eebe-4c4f-8b74-418fa97e7a95">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d48faa3-e290-4ed4-8208-44225d62296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65eacbe-eebe-4c4f-8b74-418fa97e7a95" xsi:nil="true"/>
    <lcf76f155ced4ddcb4097134ff3c332f xmlns="73815b3b-fde8-4b38-be01-43a36509cce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947B47-9E13-45FE-8526-4C0D5044CBE8}"/>
</file>

<file path=customXml/itemProps2.xml><?xml version="1.0" encoding="utf-8"?>
<ds:datastoreItem xmlns:ds="http://schemas.openxmlformats.org/officeDocument/2006/customXml" ds:itemID="{1C39CC07-C552-43DE-AC33-1904F254ED46}">
  <ds:schemaRefs>
    <ds:schemaRef ds:uri="http://schemas.openxmlformats.org/package/2006/metadata/core-properties"/>
    <ds:schemaRef ds:uri="ad48faa3-e290-4ed4-8208-44225d62296c"/>
    <ds:schemaRef ds:uri="http://purl.org/dc/dcmitype/"/>
    <ds:schemaRef ds:uri="http://purl.org/dc/elements/1.1/"/>
    <ds:schemaRef ds:uri="http://schemas.microsoft.com/office/infopath/2007/PartnerControls"/>
    <ds:schemaRef ds:uri="http://purl.org/dc/terms/"/>
    <ds:schemaRef ds:uri="http://schemas.microsoft.com/office/2006/metadata/properties"/>
    <ds:schemaRef ds:uri="http://schemas.microsoft.com/office/2006/documentManagement/types"/>
    <ds:schemaRef ds:uri="http://www.w3.org/XML/1998/namespace"/>
    <ds:schemaRef ds:uri="73815b3b-fde8-4b38-be01-43a36509cce2"/>
    <ds:schemaRef ds:uri="d65eacbe-eebe-4c4f-8b74-418fa97e7a95"/>
  </ds:schemaRefs>
</ds:datastoreItem>
</file>

<file path=customXml/itemProps3.xml><?xml version="1.0" encoding="utf-8"?>
<ds:datastoreItem xmlns:ds="http://schemas.openxmlformats.org/officeDocument/2006/customXml" ds:itemID="{5AF846BC-B7E1-4400-916F-2EFA0E8805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TM03457515[[fn=Näkymä]]</Template>
  <TotalTime>1412</TotalTime>
  <Words>1900</Words>
  <Application>Microsoft Office PowerPoint</Application>
  <PresentationFormat>Laajakuva</PresentationFormat>
  <Paragraphs>217</Paragraphs>
  <Slides>34</Slides>
  <Notes>0</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34</vt:i4>
      </vt:variant>
    </vt:vector>
  </HeadingPairs>
  <TitlesOfParts>
    <vt:vector size="43" baseType="lpstr">
      <vt:lpstr>Arial</vt:lpstr>
      <vt:lpstr>Century Schoolbook</vt:lpstr>
      <vt:lpstr>Grandview</vt:lpstr>
      <vt:lpstr>Source Sans Pro</vt:lpstr>
      <vt:lpstr>var(--18)</vt:lpstr>
      <vt:lpstr>Wingdings</vt:lpstr>
      <vt:lpstr>Wingdings 2</vt:lpstr>
      <vt:lpstr>Yle Black</vt:lpstr>
      <vt:lpstr>Näkymä</vt:lpstr>
      <vt:lpstr>Tervetuloa opiskelemaan perusdigitaitoja</vt:lpstr>
      <vt:lpstr>Sisällöt</vt:lpstr>
      <vt:lpstr>1. Tunnusasiat</vt:lpstr>
      <vt:lpstr>Oppilastunnus, edu-tunnus</vt:lpstr>
      <vt:lpstr>Millainen on hyvä ja vahva salasana? </vt:lpstr>
      <vt:lpstr>Tehtävä 1. Kirjaudu koulun tietokoneelle</vt:lpstr>
      <vt:lpstr>2. DIGITAALISET OPPIMIS-YMPÄRISTÖT</vt:lpstr>
      <vt:lpstr>Digitaalinen oppimisympäristö</vt:lpstr>
      <vt:lpstr>Desku – kirjautuminen &amp; linkit</vt:lpstr>
      <vt:lpstr>Pilvipalvelu – Microsoft 365 OneDrive</vt:lpstr>
      <vt:lpstr>Esimerkki hyvästä tiedostorakenteesta</vt:lpstr>
      <vt:lpstr>Tiedostojen jakaminen</vt:lpstr>
      <vt:lpstr>Tehtävä 2.  Tutustu pilvipalveluihin – tiedosto ja kansiorakenne</vt:lpstr>
      <vt:lpstr>Microsoft 365 Teams</vt:lpstr>
      <vt:lpstr>Tehtävä 3.  Tutustu Microsoft 365 Teamsiin</vt:lpstr>
      <vt:lpstr>3. Digitaalinen turvallisuus </vt:lpstr>
      <vt:lpstr>Kuinka toimin turvallisesti digitalisoituneessa maailmassa? </vt:lpstr>
      <vt:lpstr>Muistilista tietosuojaan</vt:lpstr>
      <vt:lpstr>Muistilista tietoturvaan</vt:lpstr>
      <vt:lpstr>Muistilista turvalliseen digitoimintaan</vt:lpstr>
      <vt:lpstr>Muistilista turvalliseen digitoimintaan</vt:lpstr>
      <vt:lpstr>FORMS 1.</vt:lpstr>
      <vt:lpstr>Nettisivun aitouden todentaminen</vt:lpstr>
      <vt:lpstr>Esim. tori.fi tapaus</vt:lpstr>
      <vt:lpstr>Torin omat ohjeet</vt:lpstr>
      <vt:lpstr>Sisällön luotettavuus</vt:lpstr>
      <vt:lpstr>Netin ongelmana mielipiteeseen vaikuttaminen</vt:lpstr>
      <vt:lpstr>Omia tietoja nettiin?</vt:lpstr>
      <vt:lpstr>FORMS 2.</vt:lpstr>
      <vt:lpstr>4. Tiedostot</vt:lpstr>
      <vt:lpstr>Tiedostot tunnistetaan tiedostopäätteistä</vt:lpstr>
      <vt:lpstr>Tiedostojen sisällöt</vt:lpstr>
      <vt:lpstr>FORMS 3.</vt:lpstr>
      <vt:lpstr>Lähteet</vt:lpstr>
    </vt:vector>
  </TitlesOfParts>
  <Company>KUUMA-ICT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Perusdigitaidot</dc:title>
  <dc:creator>Sami Niemi</dc:creator>
  <cp:lastModifiedBy>Sami Niemi</cp:lastModifiedBy>
  <cp:revision>14</cp:revision>
  <dcterms:created xsi:type="dcterms:W3CDTF">2023-02-16T07:41:58Z</dcterms:created>
  <dcterms:modified xsi:type="dcterms:W3CDTF">2023-03-21T09:36:01Z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0x0101005EE58F3034B63E4787C6F76AFDB1AE17</vt:lpwstr>
  </property>
</Properties>
</file>